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77" r:id="rId5"/>
    <p:sldId id="257" r:id="rId6"/>
    <p:sldId id="263" r:id="rId7"/>
    <p:sldId id="259" r:id="rId8"/>
    <p:sldId id="264" r:id="rId9"/>
    <p:sldId id="284" r:id="rId10"/>
    <p:sldId id="285" r:id="rId11"/>
    <p:sldId id="286" r:id="rId12"/>
    <p:sldId id="260" r:id="rId13"/>
    <p:sldId id="265" r:id="rId14"/>
    <p:sldId id="261" r:id="rId15"/>
    <p:sldId id="266" r:id="rId16"/>
    <p:sldId id="279" r:id="rId17"/>
    <p:sldId id="280"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5220" autoAdjust="0"/>
  </p:normalViewPr>
  <p:slideViewPr>
    <p:cSldViewPr snapToGrid="0">
      <p:cViewPr>
        <p:scale>
          <a:sx n="112" d="100"/>
          <a:sy n="112" d="100"/>
        </p:scale>
        <p:origin x="64" y="-896"/>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9/9/2022</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9/9/2022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anchor="ctr"/>
          <a:lstStyle>
            <a:lvl1pPr algn="ctr">
              <a:defRPr sz="6000" cap="all" spc="100"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anchor="ctr"/>
          <a:lstStyle>
            <a:lvl1pPr marL="0" indent="0" algn="ctr">
              <a:buNone/>
              <a:defRPr sz="2400" cap="none" spc="100" baseline="0">
                <a:solidFill>
                  <a:schemeClr val="bg1"/>
                </a:solidFill>
                <a:latin typeface="+mn-lt"/>
              </a:defRPr>
            </a:lvl1pPr>
          </a:lstStyle>
          <a:p>
            <a:pPr lvl="0"/>
            <a:r>
              <a:rPr lang="en-US" dirty="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a:lstStyle>
            <a:lvl1pPr marL="0" indent="0" algn="ctr">
              <a:buNone/>
              <a:defRPr/>
            </a:lvl1pPr>
          </a:lstStyle>
          <a:p>
            <a:r>
              <a:rPr lang="en-US" dirty="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anchor="b"/>
          <a:lstStyle>
            <a:lvl1pPr>
              <a:defRPr sz="2400" cap="all" spc="100" baseline="0">
                <a:solidFill>
                  <a:schemeClr val="accent2"/>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a:lstStyle>
            <a:lvl1pPr marL="0" indent="0" algn="ctr">
              <a:buNone/>
              <a:defRPr/>
            </a:lvl1pPr>
          </a:lstStyle>
          <a:p>
            <a:r>
              <a:rPr lang="en-US" dirty="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a:lstStyle>
            <a:lvl1pPr>
              <a:defRPr sz="2400" cap="all" spc="100" baseline="0">
                <a:solidFill>
                  <a:schemeClr val="accent2"/>
                </a:solidFill>
              </a:defRPr>
            </a:lvl1pPr>
          </a:lstStyle>
          <a:p>
            <a:r>
              <a:rPr lang="en-US" dirty="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anchor="b"/>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a:r>
              <a:rPr lang="en-US" dirty="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anchor="ctr"/>
          <a:lstStyle>
            <a:lvl1pPr marL="0" indent="0" algn="ctr">
              <a:buNone/>
              <a:defRPr sz="1600" cap="all" spc="100" baseline="0">
                <a:solidFill>
                  <a:schemeClr val="accent4">
                    <a:lumMod val="50000"/>
                  </a:schemeClr>
                </a:solidFill>
                <a:latin typeface="+mj-lt"/>
              </a:defRPr>
            </a:lvl1pPr>
          </a:lstStyle>
          <a:p>
            <a:pPr lvl="0"/>
            <a:r>
              <a:rPr lang="en-US" dirty="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anchor="t"/>
          <a:lstStyle>
            <a:lvl1pPr marL="0" indent="0" algn="r">
              <a:buNone/>
              <a:defRPr sz="1400" cap="all" spc="100" baseline="0">
                <a:solidFill>
                  <a:schemeClr val="bg1">
                    <a:lumMod val="50000"/>
                  </a:schemeClr>
                </a:solidFill>
                <a:latin typeface="+mj-lt"/>
              </a:defRPr>
            </a:lvl1pPr>
          </a:lstStyle>
          <a:p>
            <a:pPr lvl="0"/>
            <a:r>
              <a:rPr lang="en-US" dirty="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anchor="t"/>
          <a:lstStyle>
            <a:lvl1pPr marL="0" indent="0" algn="l">
              <a:buNone/>
              <a:defRPr sz="1400" cap="all" spc="100" baseline="0">
                <a:solidFill>
                  <a:schemeClr val="bg1">
                    <a:lumMod val="50000"/>
                  </a:schemeClr>
                </a:solidFill>
                <a:latin typeface="+mj-lt"/>
              </a:defRPr>
            </a:lvl1pPr>
          </a:lstStyle>
          <a:p>
            <a:pPr lvl="0"/>
            <a:r>
              <a:rPr lang="en-US" dirty="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anchor="ctr"/>
          <a:lstStyle>
            <a:lvl1pPr marL="0" indent="0" algn="ctr">
              <a:buNone/>
              <a:defRPr sz="1600" cap="all" spc="100" baseline="0">
                <a:solidFill>
                  <a:schemeClr val="bg2">
                    <a:lumMod val="50000"/>
                  </a:schemeClr>
                </a:solidFill>
                <a:latin typeface="+mj-lt"/>
              </a:defRPr>
            </a:lvl1pPr>
          </a:lstStyle>
          <a:p>
            <a:pPr lvl="0"/>
            <a:r>
              <a:rPr lang="en-US" dirty="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anchor="ctr"/>
          <a:lstStyle>
            <a:lvl1pPr marL="0" indent="0" algn="ctr">
              <a:buNone/>
              <a:defRPr sz="1600" cap="all" spc="100" baseline="0">
                <a:solidFill>
                  <a:schemeClr val="accent1">
                    <a:lumMod val="75000"/>
                  </a:schemeClr>
                </a:solidFill>
                <a:latin typeface="+mj-lt"/>
              </a:defRPr>
            </a:lvl1pPr>
          </a:lstStyle>
          <a:p>
            <a:pPr lvl="0"/>
            <a:r>
              <a:rPr lang="en-US" dirty="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anchor="ctr"/>
          <a:lstStyle>
            <a:lvl1pPr marL="0" indent="0" algn="ctr">
              <a:buNone/>
              <a:defRPr sz="1600" cap="all" spc="100" baseline="0">
                <a:solidFill>
                  <a:schemeClr val="accent1">
                    <a:lumMod val="50000"/>
                  </a:schemeClr>
                </a:solidFill>
                <a:latin typeface="+mj-lt"/>
              </a:defRPr>
            </a:lvl1pPr>
          </a:lstStyle>
          <a:p>
            <a:pPr lvl="0"/>
            <a:r>
              <a:rPr lang="en-US" dirty="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anchor="ctr"/>
          <a:lstStyle>
            <a:lvl1pPr marL="0" indent="0" algn="ctr">
              <a:buNone/>
              <a:defRPr sz="1600" cap="all" spc="100" baseline="0">
                <a:solidFill>
                  <a:schemeClr val="bg2">
                    <a:lumMod val="75000"/>
                  </a:schemeClr>
                </a:solidFill>
                <a:latin typeface="+mj-lt"/>
              </a:defRPr>
            </a:lvl1pPr>
          </a:lstStyle>
          <a:p>
            <a:pPr lvl="0"/>
            <a:r>
              <a:rPr lang="en-US" dirty="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anchor="t"/>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anchor="ctr"/>
          <a:lstStyle>
            <a:lvl1pPr>
              <a:defRPr sz="2400" cap="all" spc="100" baseline="0">
                <a:solidFill>
                  <a:schemeClr val="accent2"/>
                </a:solidFill>
              </a:defRPr>
            </a:lvl1pPr>
          </a:lstStyle>
          <a:p>
            <a:r>
              <a:rPr lang="en-US" dirty="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anchor="ctr"/>
          <a:lstStyle>
            <a:lvl1pPr marL="0" indent="0" algn="l">
              <a:buNone/>
              <a:defRPr sz="2000" cap="none" spc="100" baseline="0">
                <a:solidFill>
                  <a:schemeClr val="accent2"/>
                </a:solidFill>
                <a:latin typeface="+mn-lt"/>
              </a:defRPr>
            </a:lvl1pPr>
          </a:lstStyle>
          <a:p>
            <a:pPr lvl="0"/>
            <a:r>
              <a:rPr lang="en-US" dirty="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en-US" dirty="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anchor="ctr"/>
          <a:lstStyle>
            <a:lvl1pPr marL="0" indent="0" algn="ctr">
              <a:buNone/>
              <a:defRPr sz="2000" cap="none" spc="100" baseline="0">
                <a:solidFill>
                  <a:schemeClr val="tx2">
                    <a:lumMod val="75000"/>
                  </a:schemeClr>
                </a:solidFill>
                <a:latin typeface="+mn-lt"/>
              </a:defRPr>
            </a:lvl1pPr>
          </a:lstStyle>
          <a:p>
            <a:pPr lvl="0"/>
            <a:r>
              <a:rPr lang="en-US" dirty="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anchor="ctr"/>
          <a:lstStyle>
            <a:lvl1pPr algn="ctr">
              <a:defRPr sz="2400" cap="all" spc="100" baseline="0">
                <a:solidFill>
                  <a:schemeClr val="tx2"/>
                </a:solidFill>
              </a:defRPr>
            </a:lvl1pPr>
          </a:lstStyle>
          <a:p>
            <a:r>
              <a:rPr lang="en-US" dirty="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a:r>
              <a:rPr lang="en-US" dirty="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a:r>
              <a:rPr lang="en-US" dirty="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anchor="ctr"/>
          <a:lstStyle>
            <a:lvl1pPr>
              <a:defRPr sz="2400" cap="all" spc="100" baseline="0">
                <a:solidFill>
                  <a:schemeClr val="tx2"/>
                </a:solidFill>
              </a:defRPr>
            </a:lvl1pPr>
          </a:lstStyle>
          <a:p>
            <a:r>
              <a:rPr lang="en-US" dirty="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a:lstStyle>
            <a:lvl1pPr marL="0" indent="0" algn="ctr">
              <a:buNone/>
              <a:defRPr/>
            </a:lvl1pPr>
          </a:lstStyle>
          <a:p>
            <a:r>
              <a:rPr lang="en-US" dirty="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a:lstStyle>
            <a:lvl1pPr marL="0" indent="0" algn="ctr">
              <a:buNone/>
              <a:defRPr/>
            </a:lvl1pPr>
          </a:lstStyle>
          <a:p>
            <a:r>
              <a:rPr lang="en-US" dirty="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a:lstStyle>
            <a:lvl1pPr marL="0" indent="0" algn="ctr">
              <a:buNone/>
              <a:defRPr/>
            </a:lvl1pPr>
          </a:lstStyle>
          <a:p>
            <a:r>
              <a:rPr lang="en-US" dirty="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a:lstStyle>
            <a:lvl1pPr marL="0" indent="0" algn="ctr">
              <a:buNone/>
              <a:defRPr/>
            </a:lvl1pPr>
          </a:lstStyle>
          <a:p>
            <a:r>
              <a:rPr lang="en-US" dirty="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a:lstStyle>
            <a:lvl1pPr marL="0" indent="0" algn="ctr">
              <a:buNone/>
              <a:defRPr/>
            </a:lvl1pPr>
          </a:lstStyle>
          <a:p>
            <a:r>
              <a:rPr lang="en-US" dirty="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a:lstStyle>
            <a:lvl1pPr marL="0" indent="0" algn="ctr">
              <a:buNone/>
              <a:defRPr/>
            </a:lvl1pPr>
          </a:lstStyle>
          <a:p>
            <a:r>
              <a:rPr lang="en-US" dirty="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a:lstStyle>
            <a:lvl1pPr marL="0" indent="0" algn="ctr">
              <a:buNone/>
              <a:defRPr/>
            </a:lvl1pPr>
          </a:lstStyle>
          <a:p>
            <a:r>
              <a:rPr lang="en-US" dirty="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a:lstStyle>
            <a:lvl1pPr marL="0" indent="0" algn="ctr">
              <a:buNone/>
              <a:defRPr/>
            </a:lvl1pPr>
          </a:lstStyle>
          <a:p>
            <a:r>
              <a:rPr lang="en-US" dirty="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a:lstStyle>
            <a:lvl1pPr marL="0" indent="0" algn="ctr">
              <a:buNone/>
              <a:defRPr/>
            </a:lvl1pPr>
          </a:lstStyle>
          <a:p>
            <a:r>
              <a:rPr lang="en-US" dirty="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a:lstStyle>
            <a:lvl1pPr marL="0" indent="0" algn="ctr">
              <a:buNone/>
              <a:defRPr/>
            </a:lvl1pPr>
          </a:lstStyle>
          <a:p>
            <a:r>
              <a:rPr lang="en-US" dirty="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anchor="ctr"/>
          <a:lstStyle>
            <a:lvl1pPr algn="ctr">
              <a:defRPr lang="en-US" sz="2400" cap="all" spc="100" baseline="0">
                <a:solidFill>
                  <a:schemeClr val="tx2">
                    <a:lumMod val="75000"/>
                  </a:schemeClr>
                </a:solidFill>
              </a:defRPr>
            </a:lvl1pPr>
          </a:lstStyle>
          <a:p>
            <a:r>
              <a:rPr lang="en-US" dirty="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anchor="ctr"/>
          <a:lstStyle>
            <a:lvl1pPr algn="r">
              <a:defRPr sz="2400" cap="all" spc="100" baseline="0">
                <a:solidFill>
                  <a:schemeClr val="accent2"/>
                </a:solidFill>
              </a:defRPr>
            </a:lvl1pPr>
          </a:lstStyle>
          <a:p>
            <a:r>
              <a:rPr lang="en-US" dirty="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a:lstStyle>
            <a:lvl1pPr marL="0" indent="0" algn="l">
              <a:buNone/>
              <a:defRPr/>
            </a:lvl1pPr>
          </a:lstStyle>
          <a:p>
            <a:r>
              <a:rPr lang="en-US" dirty="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anchor="t"/>
          <a:lstStyle>
            <a:lvl1pPr marL="0" indent="0" algn="l">
              <a:lnSpc>
                <a:spcPct val="125000"/>
              </a:lnSpc>
              <a:spcBef>
                <a:spcPts val="0"/>
              </a:spcBef>
              <a:buNone/>
              <a:defRPr sz="1600" cap="none" spc="100" baseline="0">
                <a:solidFill>
                  <a:schemeClr val="bg1"/>
                </a:solidFill>
                <a:latin typeface="+mn-lt"/>
              </a:defRPr>
            </a:lvl1pPr>
          </a:lstStyle>
          <a:p>
            <a:pPr lvl="0"/>
            <a:r>
              <a:rPr lang="en-US" dirty="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anchor="t"/>
          <a:lstStyle>
            <a:lvl1pPr marL="0" indent="0" algn="l">
              <a:lnSpc>
                <a:spcPct val="8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a:lstStyle>
            <a:lvl1pPr marL="0" indent="0" algn="ctr">
              <a:buNone/>
              <a:defRPr sz="1100"/>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a:lstStyle>
            <a:lvl1pPr marL="0" indent="0" algn="ctr">
              <a:buNone/>
              <a:defRPr sz="1100"/>
            </a:lvl1pPr>
          </a:lstStyle>
          <a:p>
            <a:r>
              <a:rPr lang="en-US"/>
              <a:t>Click icon to add picture</a:t>
            </a:r>
            <a:endParaRPr lang="en-US" dirty="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a:lstStyle>
            <a:lvl1pPr algn="ctr">
              <a:defRPr sz="6000"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anchor="ctr"/>
          <a:lstStyle>
            <a:lvl1pPr algn="l">
              <a:defRPr sz="2400" cap="all" spc="100" baseline="0">
                <a:solidFill>
                  <a:schemeClr val="accent2"/>
                </a:solidFill>
              </a:defRPr>
            </a:lvl1pPr>
          </a:lstStyle>
          <a:p>
            <a:r>
              <a:rPr lang="en-US" dirty="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a:lstStyle>
            <a:lvl1pPr marL="0" indent="0" algn="ctr">
              <a:buNone/>
              <a:defRPr/>
            </a:lvl1pPr>
          </a:lstStyle>
          <a:p>
            <a:r>
              <a:rPr lang="en-US" dirty="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futuremedicine.com/doi/10.2217/fon.13.108" TargetMode="External"/><Relationship Id="rId7" Type="http://schemas.openxmlformats.org/officeDocument/2006/relationships/image" Target="../media/image14.jpeg"/><Relationship Id="rId2" Type="http://schemas.openxmlformats.org/officeDocument/2006/relationships/hyperlink" Target="https://www.ahajournals.org/doi/10.1161/JAHA.119.011960" TargetMode="Externa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hyperlink" Target="https://www.ncbi.nlm.nih.gov/pmc/articles/PMC6164534/" TargetMode="External"/><Relationship Id="rId4" Type="http://schemas.openxmlformats.org/officeDocument/2006/relationships/hyperlink" Target="https://www.cancer.gov/publications/dictionaries/cancer-terms/def/chemopreven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ubs.acs.org/doi/abs/10.1021/acs.jafc.6b03805" TargetMode="External"/><Relationship Id="rId2" Type="http://schemas.openxmlformats.org/officeDocument/2006/relationships/hyperlink" Target="https://www.ncbi.nlm.nih.gov/pubmed/12088511" TargetMode="Externa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p:spPr>
      </p:pic>
      <p:sp>
        <p:nvSpPr>
          <p:cNvPr id="7" name="Title 6">
            <a:extLst>
              <a:ext uri="{FF2B5EF4-FFF2-40B4-BE49-F238E27FC236}">
                <a16:creationId xmlns:a16="http://schemas.microsoft.com/office/drawing/2014/main" id="{CF45A9EB-00FC-4DE7-8041-09649EF9B9B6}"/>
              </a:ext>
            </a:extLst>
          </p:cNvPr>
          <p:cNvSpPr>
            <a:spLocks noGrp="1"/>
          </p:cNvSpPr>
          <p:nvPr>
            <p:ph type="title"/>
          </p:nvPr>
        </p:nvSpPr>
        <p:spPr>
          <a:xfrm>
            <a:off x="0" y="2442052"/>
            <a:ext cx="12192000" cy="1425257"/>
          </a:xfrm>
        </p:spPr>
        <p:txBody>
          <a:bodyPr/>
          <a:lstStyle/>
          <a:p>
            <a:r>
              <a:rPr lang="en-US" noProof="0" dirty="0"/>
              <a:t>MICROGREENS</a:t>
            </a:r>
            <a:endParaRPr lang="en-US" dirty="0"/>
          </a:p>
        </p:txBody>
      </p:sp>
      <p:sp>
        <p:nvSpPr>
          <p:cNvPr id="14" name="Text Placeholder 13">
            <a:extLst>
              <a:ext uri="{FF2B5EF4-FFF2-40B4-BE49-F238E27FC236}">
                <a16:creationId xmlns:a16="http://schemas.microsoft.com/office/drawing/2014/main" id="{ECE1E739-E339-4FB6-A10E-22AB1A0D782B}"/>
              </a:ext>
            </a:extLst>
          </p:cNvPr>
          <p:cNvSpPr>
            <a:spLocks noGrp="1"/>
          </p:cNvSpPr>
          <p:nvPr>
            <p:ph type="body" sz="quarter" idx="12"/>
          </p:nvPr>
        </p:nvSpPr>
        <p:spPr>
          <a:xfrm>
            <a:off x="0" y="3867309"/>
            <a:ext cx="12192000" cy="1036320"/>
          </a:xfrm>
        </p:spPr>
        <p:txBody>
          <a:bodyPr/>
          <a:lstStyle/>
          <a:p>
            <a:r>
              <a:rPr lang="en-US" dirty="0"/>
              <a:t>Dr. Shane Martin DC</a:t>
            </a:r>
          </a:p>
        </p:txBody>
      </p:sp>
      <p:sp>
        <p:nvSpPr>
          <p:cNvPr id="12" name="Rectangle 11">
            <a:extLst>
              <a:ext uri="{FF2B5EF4-FFF2-40B4-BE49-F238E27FC236}">
                <a16:creationId xmlns:a16="http://schemas.microsoft.com/office/drawing/2014/main" id="{619D1BA2-3111-4E03-81E3-0D0F9BA3676D}"/>
              </a:ext>
              <a:ext uri="{C183D7F6-B498-43B3-948B-1728B52AA6E4}">
                <adec:decorative xmlns:adec="http://schemas.microsoft.com/office/drawing/2017/decorative" val="1"/>
              </a:ext>
            </a:extLst>
          </p:cNvPr>
          <p:cNvSpPr/>
          <p:nvPr/>
        </p:nvSpPr>
        <p:spPr>
          <a:xfrm>
            <a:off x="0" y="0"/>
            <a:ext cx="12192000" cy="244205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1" y="4903788"/>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BCCD6C8-F91D-4A81-8513-B31078BBC009}"/>
              </a:ext>
            </a:extLst>
          </p:cNvPr>
          <p:cNvSpPr>
            <a:spLocks noGrp="1"/>
          </p:cNvSpPr>
          <p:nvPr>
            <p:ph type="title"/>
          </p:nvPr>
        </p:nvSpPr>
        <p:spPr>
          <a:xfrm>
            <a:off x="808382" y="422661"/>
            <a:ext cx="5200532" cy="720399"/>
          </a:xfrm>
        </p:spPr>
        <p:txBody>
          <a:bodyPr/>
          <a:lstStyle/>
          <a:p>
            <a:r>
              <a:rPr lang="en-US" sz="2400" dirty="0">
                <a:effectLst/>
                <a:latin typeface="Calibri Light" panose="020F0302020204030204" pitchFamily="34" charset="0"/>
                <a:ea typeface="Calibri" panose="020F0502020204030204" pitchFamily="34" charset="0"/>
                <a:cs typeface="Times New Roman" panose="02020603050405020304" pitchFamily="18" charset="0"/>
              </a:rPr>
              <a:t>OPERATIONS</a:t>
            </a:r>
            <a:endParaRPr lang="en-US" dirty="0"/>
          </a:p>
        </p:txBody>
      </p:sp>
      <p:sp>
        <p:nvSpPr>
          <p:cNvPr id="20" name="Date Placeholder 19">
            <a:extLst>
              <a:ext uri="{FF2B5EF4-FFF2-40B4-BE49-F238E27FC236}">
                <a16:creationId xmlns:a16="http://schemas.microsoft.com/office/drawing/2014/main" id="{6118120B-49F2-457A-8FD7-4A9BA3AC6A66}"/>
              </a:ext>
            </a:extLst>
          </p:cNvPr>
          <p:cNvSpPr>
            <a:spLocks noGrp="1"/>
          </p:cNvSpPr>
          <p:nvPr>
            <p:ph type="dt" sz="half" idx="2"/>
          </p:nvPr>
        </p:nvSpPr>
        <p:spPr>
          <a:xfrm>
            <a:off x="0" y="6248018"/>
            <a:ext cx="2435528" cy="614850"/>
          </a:xfrm>
        </p:spPr>
        <p:txBody>
          <a:bodyPr/>
          <a:lstStyle/>
          <a:p>
            <a:r>
              <a:rPr lang="en-US" dirty="0"/>
              <a:t>20XX</a:t>
            </a:r>
          </a:p>
        </p:txBody>
      </p:sp>
      <p:sp>
        <p:nvSpPr>
          <p:cNvPr id="21" name="Footer Placeholder 20">
            <a:extLst>
              <a:ext uri="{FF2B5EF4-FFF2-40B4-BE49-F238E27FC236}">
                <a16:creationId xmlns:a16="http://schemas.microsoft.com/office/drawing/2014/main" id="{08ADC8B7-1650-4062-AE08-FC1C3B6ADD76}"/>
              </a:ext>
            </a:extLst>
          </p:cNvPr>
          <p:cNvSpPr>
            <a:spLocks noGrp="1"/>
          </p:cNvSpPr>
          <p:nvPr>
            <p:ph type="ftr" sz="quarter" idx="11"/>
          </p:nvPr>
        </p:nvSpPr>
        <p:spPr>
          <a:xfrm>
            <a:off x="2462287" y="6248018"/>
            <a:ext cx="7267426" cy="620868"/>
          </a:xfrm>
        </p:spPr>
        <p:txBody>
          <a:bodyPr/>
          <a:lstStyle/>
          <a:p>
            <a:r>
              <a:rPr lang="en-US" dirty="0"/>
              <a:t>Pitch deck</a:t>
            </a:r>
          </a:p>
        </p:txBody>
      </p:sp>
      <p:sp>
        <p:nvSpPr>
          <p:cNvPr id="22" name="Slide Number Placeholder 21">
            <a:extLst>
              <a:ext uri="{FF2B5EF4-FFF2-40B4-BE49-F238E27FC236}">
                <a16:creationId xmlns:a16="http://schemas.microsoft.com/office/drawing/2014/main" id="{071C9AA2-1CCA-4329-B67C-08356C3C3CBC}"/>
              </a:ext>
            </a:extLst>
          </p:cNvPr>
          <p:cNvSpPr>
            <a:spLocks noGrp="1"/>
          </p:cNvSpPr>
          <p:nvPr>
            <p:ph type="sldNum" sz="quarter" idx="4"/>
          </p:nvPr>
        </p:nvSpPr>
        <p:spPr>
          <a:xfrm>
            <a:off x="9707188" y="6248018"/>
            <a:ext cx="2495699" cy="620866"/>
          </a:xfrm>
        </p:spPr>
        <p:txBody>
          <a:bodyPr/>
          <a:lstStyle/>
          <a:p>
            <a:fld id="{EA87306C-81BA-4795-A5CA-9392456A8C1E}" type="slidenum">
              <a:rPr lang="en-US" smtClean="0"/>
              <a:pPr/>
              <a:t>10</a:t>
            </a:fld>
            <a:endParaRPr lang="en-US" dirty="0"/>
          </a:p>
        </p:txBody>
      </p:sp>
      <p:sp>
        <p:nvSpPr>
          <p:cNvPr id="15" name="TextBox 14">
            <a:extLst>
              <a:ext uri="{FF2B5EF4-FFF2-40B4-BE49-F238E27FC236}">
                <a16:creationId xmlns:a16="http://schemas.microsoft.com/office/drawing/2014/main" id="{505B408A-601C-B6EB-597A-0C39B03110E8}"/>
              </a:ext>
            </a:extLst>
          </p:cNvPr>
          <p:cNvSpPr txBox="1"/>
          <p:nvPr/>
        </p:nvSpPr>
        <p:spPr>
          <a:xfrm>
            <a:off x="352796" y="1024115"/>
            <a:ext cx="6102926" cy="4262514"/>
          </a:xfrm>
          <a:prstGeom prst="rect">
            <a:avLst/>
          </a:prstGeom>
          <a:noFill/>
        </p:spPr>
        <p:txBody>
          <a:bodyPr wrap="square">
            <a:sp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-5 of the most nutritionally dense microgreens will be made available: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Kale, Radish, Broccoli, Pea, Sunflower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-Microgreens grown in a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climate-controlled environment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using: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Organic soil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Full spectrum LED lights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Non-GMO seedlings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-Microgreens are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harvested every 10-12 days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What Exactly Are Microgreens? (&amp; Why Grow Them) | Grow Hot Peppers">
            <a:extLst>
              <a:ext uri="{FF2B5EF4-FFF2-40B4-BE49-F238E27FC236}">
                <a16:creationId xmlns:a16="http://schemas.microsoft.com/office/drawing/2014/main" id="{BF61B997-5428-97CD-017A-62ACE7CF2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717" y="0"/>
            <a:ext cx="4862196" cy="3241964"/>
          </a:xfrm>
          <a:prstGeom prst="rect">
            <a:avLst/>
          </a:prstGeom>
          <a:noFill/>
          <a:extLst>
            <a:ext uri="{909E8E84-426E-40DD-AFC4-6F175D3DCCD1}">
              <a14:hiddenFill xmlns:a14="http://schemas.microsoft.com/office/drawing/2010/main">
                <a:solidFill>
                  <a:srgbClr val="FFFFFF"/>
                </a:solidFill>
              </a14:hiddenFill>
            </a:ext>
          </a:extLst>
        </p:spPr>
      </p:pic>
      <p:sp>
        <p:nvSpPr>
          <p:cNvPr id="19" name="Picture Placeholder 18">
            <a:extLst>
              <a:ext uri="{FF2B5EF4-FFF2-40B4-BE49-F238E27FC236}">
                <a16:creationId xmlns:a16="http://schemas.microsoft.com/office/drawing/2014/main" id="{67400582-1773-90B6-7839-74F862070753}"/>
              </a:ext>
            </a:extLst>
          </p:cNvPr>
          <p:cNvSpPr>
            <a:spLocks noGrp="1"/>
          </p:cNvSpPr>
          <p:nvPr>
            <p:ph type="pic" sz="quarter" idx="10"/>
          </p:nvPr>
        </p:nvSpPr>
        <p:spPr/>
      </p:sp>
      <p:pic>
        <p:nvPicPr>
          <p:cNvPr id="5126" name="Picture 6" descr="Microgreens - How to Grow Micro-greens Winter &amp; Summer - Allotment ...">
            <a:extLst>
              <a:ext uri="{FF2B5EF4-FFF2-40B4-BE49-F238E27FC236}">
                <a16:creationId xmlns:a16="http://schemas.microsoft.com/office/drawing/2014/main" id="{580B77DA-38DA-8727-CC81-2273D78F3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173" y="3290710"/>
            <a:ext cx="4853739" cy="273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E5A625-CF8D-4DB8-B64A-918374A7C3E4}"/>
              </a:ext>
            </a:extLst>
          </p:cNvPr>
          <p:cNvSpPr>
            <a:spLocks noGrp="1"/>
          </p:cNvSpPr>
          <p:nvPr>
            <p:ph type="title"/>
          </p:nvPr>
        </p:nvSpPr>
        <p:spPr>
          <a:xfrm>
            <a:off x="137504" y="61876"/>
            <a:ext cx="4979988" cy="6858000"/>
          </a:xfrm>
        </p:spPr>
        <p:txBody>
          <a:bodyPr/>
          <a:lstStyle/>
          <a:p>
            <a:pPr marL="0" marR="0">
              <a:lnSpc>
                <a:spcPct val="107000"/>
              </a:lnSpc>
              <a:spcBef>
                <a:spcPts val="0"/>
              </a:spcBef>
              <a:spcAft>
                <a:spcPts val="800"/>
              </a:spcAft>
            </a:pPr>
            <a:r>
              <a:rPr lang="en-US" sz="1800" dirty="0">
                <a:latin typeface="Calibri Light" panose="020F0302020204030204" pitchFamily="34" charset="0"/>
                <a:ea typeface="Calibri" panose="020F0502020204030204" pitchFamily="34" charset="0"/>
                <a:cs typeface="Times New Roman" panose="02020603050405020304" pitchFamily="18" charset="0"/>
              </a:rPr>
              <a:t>            SUPPLEMENTS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ate Placeholder 11">
            <a:extLst>
              <a:ext uri="{FF2B5EF4-FFF2-40B4-BE49-F238E27FC236}">
                <a16:creationId xmlns:a16="http://schemas.microsoft.com/office/drawing/2014/main" id="{F9D1E4F5-C5CC-4509-A364-CC20767557A7}"/>
              </a:ext>
            </a:extLst>
          </p:cNvPr>
          <p:cNvSpPr>
            <a:spLocks noGrp="1"/>
          </p:cNvSpPr>
          <p:nvPr>
            <p:ph type="dt" sz="half" idx="2"/>
          </p:nvPr>
        </p:nvSpPr>
        <p:spPr>
          <a:xfrm>
            <a:off x="838200" y="6356350"/>
            <a:ext cx="2743200" cy="365125"/>
          </a:xfrm>
        </p:spPr>
        <p:txBody>
          <a:bodyPr/>
          <a:lstStyle/>
          <a:p>
            <a:r>
              <a:rPr lang="en-US" dirty="0"/>
              <a:t>20XX</a:t>
            </a:r>
          </a:p>
        </p:txBody>
      </p:sp>
      <p:sp>
        <p:nvSpPr>
          <p:cNvPr id="13" name="Footer Placeholder 12">
            <a:extLst>
              <a:ext uri="{FF2B5EF4-FFF2-40B4-BE49-F238E27FC236}">
                <a16:creationId xmlns:a16="http://schemas.microsoft.com/office/drawing/2014/main" id="{106CB055-2C7B-4271-88ED-F5872EAF95F7}"/>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14" name="Slide Number Placeholder 13">
            <a:extLst>
              <a:ext uri="{FF2B5EF4-FFF2-40B4-BE49-F238E27FC236}">
                <a16:creationId xmlns:a16="http://schemas.microsoft.com/office/drawing/2014/main" id="{1C31DFE7-B40B-46F0-B411-4719122FE54E}"/>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11</a:t>
            </a:fld>
            <a:endParaRPr lang="en-US" dirty="0"/>
          </a:p>
        </p:txBody>
      </p:sp>
      <p:sp>
        <p:nvSpPr>
          <p:cNvPr id="23" name="Text Placeholder 22">
            <a:extLst>
              <a:ext uri="{FF2B5EF4-FFF2-40B4-BE49-F238E27FC236}">
                <a16:creationId xmlns:a16="http://schemas.microsoft.com/office/drawing/2014/main" id="{8662E445-5222-442C-9812-2FA51B852A71}"/>
              </a:ext>
            </a:extLst>
          </p:cNvPr>
          <p:cNvSpPr>
            <a:spLocks noGrp="1"/>
          </p:cNvSpPr>
          <p:nvPr>
            <p:ph type="body" sz="quarter" idx="16"/>
          </p:nvPr>
        </p:nvSpPr>
        <p:spPr>
          <a:xfrm>
            <a:off x="5743575" y="3972253"/>
            <a:ext cx="6101292" cy="1769419"/>
          </a:xfrm>
        </p:spPr>
        <p:txBody>
          <a:bodyPr/>
          <a:lstStyle/>
          <a:p>
            <a:pPr marL="0" marR="0">
              <a:lnSpc>
                <a:spcPct val="107000"/>
              </a:lnSpc>
              <a:spcBef>
                <a:spcPts val="0"/>
              </a:spcBef>
              <a:spcAft>
                <a:spcPts val="800"/>
              </a:spcAft>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-Microgreens can be used in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conjunction with and can enhance Supplement absorption.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127" name="Rectangle 126">
            <a:extLst>
              <a:ext uri="{FF2B5EF4-FFF2-40B4-BE49-F238E27FC236}">
                <a16:creationId xmlns:a16="http://schemas.microsoft.com/office/drawing/2014/main" id="{DD11EA8B-DB5B-4136-99D3-4D19B66922C1}"/>
              </a:ext>
              <a:ext uri="{C183D7F6-B498-43B3-948B-1728B52AA6E4}">
                <adec:decorative xmlns:adec="http://schemas.microsoft.com/office/drawing/2017/decorative" val="1"/>
              </a:ext>
            </a:extLst>
          </p:cNvPr>
          <p:cNvSpPr/>
          <p:nvPr/>
        </p:nvSpPr>
        <p:spPr>
          <a:xfrm>
            <a:off x="2078866" y="4823151"/>
            <a:ext cx="3282916" cy="6406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CEBF8D8C-117F-8F5B-06AE-2358F4DDB17C}"/>
              </a:ext>
            </a:extLst>
          </p:cNvPr>
          <p:cNvSpPr>
            <a:spLocks noGrp="1"/>
          </p:cNvSpPr>
          <p:nvPr>
            <p:ph type="pic" sz="quarter" idx="10"/>
          </p:nvPr>
        </p:nvSpPr>
        <p:spPr/>
      </p:sp>
      <p:pic>
        <p:nvPicPr>
          <p:cNvPr id="14344" name="Picture 8" descr="Introducing Microgreens: Younger, And Maybe More Nutritious, Vegetables ...">
            <a:extLst>
              <a:ext uri="{FF2B5EF4-FFF2-40B4-BE49-F238E27FC236}">
                <a16:creationId xmlns:a16="http://schemas.microsoft.com/office/drawing/2014/main" id="{AE9DF84E-AFA8-37BA-B85B-7F058AFD2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816" y="253178"/>
            <a:ext cx="4900738" cy="2739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best vitamins and supplements for energy | Microgreens World">
            <a:extLst>
              <a:ext uri="{FF2B5EF4-FFF2-40B4-BE49-F238E27FC236}">
                <a16:creationId xmlns:a16="http://schemas.microsoft.com/office/drawing/2014/main" id="{F5A9A5B0-FE82-3229-C51B-689A7EB74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20" y="146825"/>
            <a:ext cx="45148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44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2BE5B953-EF9F-4041-99DD-A612D068CA20}"/>
              </a:ext>
            </a:extLst>
          </p:cNvPr>
          <p:cNvSpPr>
            <a:spLocks noGrp="1"/>
          </p:cNvSpPr>
          <p:nvPr>
            <p:ph type="title"/>
          </p:nvPr>
        </p:nvSpPr>
        <p:spPr>
          <a:xfrm>
            <a:off x="819728" y="317739"/>
            <a:ext cx="4114800" cy="623923"/>
          </a:xfrm>
        </p:spPr>
        <p:txBody>
          <a:bodyPr anchor="ctr">
            <a:normAutofit/>
          </a:bodyPr>
          <a:lstStyle/>
          <a:p>
            <a:r>
              <a:rPr lang="en-US" kern="1200" cap="all" spc="100" baseline="0">
                <a:latin typeface="+mj-lt"/>
                <a:ea typeface="+mj-ea"/>
                <a:cs typeface="+mj-cs"/>
              </a:rPr>
              <a:t>SUMMARY</a:t>
            </a:r>
          </a:p>
        </p:txBody>
      </p:sp>
      <p:sp>
        <p:nvSpPr>
          <p:cNvPr id="25" name="TextBox 24">
            <a:extLst>
              <a:ext uri="{FF2B5EF4-FFF2-40B4-BE49-F238E27FC236}">
                <a16:creationId xmlns:a16="http://schemas.microsoft.com/office/drawing/2014/main" id="{1D928E6D-4BB4-F60A-F723-7FD056BCCD58}"/>
              </a:ext>
            </a:extLst>
          </p:cNvPr>
          <p:cNvSpPr txBox="1"/>
          <p:nvPr/>
        </p:nvSpPr>
        <p:spPr>
          <a:xfrm>
            <a:off x="914400" y="905856"/>
            <a:ext cx="5759450" cy="5047269"/>
          </a:xfrm>
          <a:prstGeom prst="rect">
            <a:avLst/>
          </a:prstGeom>
        </p:spPr>
        <p:txBody>
          <a:bodyPr>
            <a:normAutofit/>
          </a:bodyPr>
          <a:lstStyle/>
          <a:p>
            <a:pPr marR="0">
              <a:lnSpc>
                <a:spcPct val="90000"/>
              </a:lnSpc>
              <a:spcBef>
                <a:spcPts val="1000"/>
              </a:spcBef>
              <a:spcAft>
                <a:spcPts val="800"/>
              </a:spcAft>
            </a:pPr>
            <a:endParaRPr lang="en-US" kern="1200" cap="all" baseline="0" dirty="0">
              <a:solidFill>
                <a:schemeClr val="accent5">
                  <a:lumMod val="50000"/>
                </a:schemeClr>
              </a:solidFill>
              <a:effectLst/>
              <a:latin typeface="+mn-lt"/>
              <a:ea typeface="+mn-ea"/>
              <a:cs typeface="+mn-cs"/>
            </a:endParaRPr>
          </a:p>
          <a:p>
            <a:pPr marR="0">
              <a:lnSpc>
                <a:spcPct val="90000"/>
              </a:lnSpc>
              <a:spcBef>
                <a:spcPts val="1000"/>
              </a:spcBef>
              <a:spcAft>
                <a:spcPts val="800"/>
              </a:spcAft>
            </a:pPr>
            <a:r>
              <a:rPr lang="en-US" kern="1200" cap="all" baseline="0" dirty="0">
                <a:solidFill>
                  <a:schemeClr val="accent5">
                    <a:lumMod val="50000"/>
                  </a:schemeClr>
                </a:solidFill>
                <a:effectLst/>
                <a:latin typeface="+mn-lt"/>
                <a:ea typeface="+mn-ea"/>
                <a:cs typeface="+mn-cs"/>
              </a:rPr>
              <a:t>-Microgreens are cost effective</a:t>
            </a:r>
          </a:p>
          <a:p>
            <a:pPr marR="0">
              <a:lnSpc>
                <a:spcPct val="90000"/>
              </a:lnSpc>
              <a:spcBef>
                <a:spcPts val="1000"/>
              </a:spcBef>
              <a:spcAft>
                <a:spcPts val="800"/>
              </a:spcAft>
            </a:pPr>
            <a:r>
              <a:rPr lang="en-US" cap="all" dirty="0">
                <a:solidFill>
                  <a:schemeClr val="accent5">
                    <a:lumMod val="50000"/>
                  </a:schemeClr>
                </a:solidFill>
              </a:rPr>
              <a:t>-Microgreens have more nutrition than the adult plant</a:t>
            </a:r>
            <a:endParaRPr lang="en-US" kern="1200" cap="all" baseline="0" dirty="0">
              <a:solidFill>
                <a:schemeClr val="accent5">
                  <a:lumMod val="50000"/>
                </a:schemeClr>
              </a:solidFill>
              <a:effectLst/>
              <a:latin typeface="+mn-lt"/>
              <a:ea typeface="+mn-ea"/>
              <a:cs typeface="+mn-cs"/>
            </a:endParaRPr>
          </a:p>
          <a:p>
            <a:pPr marR="0">
              <a:lnSpc>
                <a:spcPct val="90000"/>
              </a:lnSpc>
              <a:spcBef>
                <a:spcPts val="1000"/>
              </a:spcBef>
              <a:spcAft>
                <a:spcPts val="800"/>
              </a:spcAft>
            </a:pPr>
            <a:r>
              <a:rPr lang="en-US" kern="1200" cap="all" baseline="0" dirty="0">
                <a:solidFill>
                  <a:schemeClr val="accent5">
                    <a:lumMod val="50000"/>
                  </a:schemeClr>
                </a:solidFill>
                <a:effectLst/>
                <a:latin typeface="+mn-lt"/>
                <a:ea typeface="+mn-ea"/>
                <a:cs typeface="+mn-cs"/>
              </a:rPr>
              <a:t>-Microgreens are Safe</a:t>
            </a:r>
          </a:p>
          <a:p>
            <a:pPr marR="0">
              <a:lnSpc>
                <a:spcPct val="90000"/>
              </a:lnSpc>
              <a:spcBef>
                <a:spcPts val="1000"/>
              </a:spcBef>
              <a:spcAft>
                <a:spcPts val="800"/>
              </a:spcAft>
            </a:pPr>
            <a:r>
              <a:rPr lang="en-US" cap="all" dirty="0">
                <a:solidFill>
                  <a:schemeClr val="accent5">
                    <a:lumMod val="50000"/>
                  </a:schemeClr>
                </a:solidFill>
              </a:rPr>
              <a:t>-Microgreens may be used to treat disease</a:t>
            </a:r>
          </a:p>
          <a:p>
            <a:pPr marR="0">
              <a:lnSpc>
                <a:spcPct val="90000"/>
              </a:lnSpc>
              <a:spcBef>
                <a:spcPts val="1000"/>
              </a:spcBef>
              <a:spcAft>
                <a:spcPts val="800"/>
              </a:spcAft>
            </a:pPr>
            <a:r>
              <a:rPr lang="en-US" cap="all" dirty="0">
                <a:solidFill>
                  <a:schemeClr val="accent5">
                    <a:lumMod val="50000"/>
                  </a:schemeClr>
                </a:solidFill>
              </a:rPr>
              <a:t>-Microgreens are great for introducing vegetables to children </a:t>
            </a:r>
          </a:p>
          <a:p>
            <a:pPr marR="0">
              <a:lnSpc>
                <a:spcPct val="90000"/>
              </a:lnSpc>
              <a:spcBef>
                <a:spcPts val="1000"/>
              </a:spcBef>
              <a:spcAft>
                <a:spcPts val="800"/>
              </a:spcAft>
            </a:pPr>
            <a:r>
              <a:rPr lang="en-US" cap="all" dirty="0">
                <a:solidFill>
                  <a:schemeClr val="accent5">
                    <a:lumMod val="50000"/>
                  </a:schemeClr>
                </a:solidFill>
              </a:rPr>
              <a:t>-microgreens keep the elderly healthy while eating and paying for less</a:t>
            </a:r>
          </a:p>
          <a:p>
            <a:pPr marR="0">
              <a:lnSpc>
                <a:spcPct val="90000"/>
              </a:lnSpc>
              <a:spcBef>
                <a:spcPts val="1000"/>
              </a:spcBef>
              <a:spcAft>
                <a:spcPts val="800"/>
              </a:spcAft>
            </a:pPr>
            <a:endParaRPr lang="en-US" cap="all" dirty="0">
              <a:solidFill>
                <a:schemeClr val="accent5">
                  <a:lumMod val="50000"/>
                </a:schemeClr>
              </a:solidFill>
            </a:endParaRPr>
          </a:p>
          <a:p>
            <a:pPr marR="0">
              <a:lnSpc>
                <a:spcPct val="90000"/>
              </a:lnSpc>
              <a:spcBef>
                <a:spcPts val="1000"/>
              </a:spcBef>
              <a:spcAft>
                <a:spcPts val="800"/>
              </a:spcAft>
            </a:pPr>
            <a:endParaRPr lang="en-US" kern="1200" cap="all" baseline="0" dirty="0">
              <a:solidFill>
                <a:schemeClr val="accent5">
                  <a:lumMod val="50000"/>
                </a:schemeClr>
              </a:solidFill>
              <a:effectLst/>
              <a:latin typeface="+mn-lt"/>
              <a:ea typeface="+mn-ea"/>
              <a:cs typeface="+mn-cs"/>
            </a:endParaRPr>
          </a:p>
        </p:txBody>
      </p:sp>
      <p:sp>
        <p:nvSpPr>
          <p:cNvPr id="14" name="Date Placeholder 13">
            <a:extLst>
              <a:ext uri="{FF2B5EF4-FFF2-40B4-BE49-F238E27FC236}">
                <a16:creationId xmlns:a16="http://schemas.microsoft.com/office/drawing/2014/main" id="{4FDD6906-1C24-4943-96AE-3D921C54A36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kern="1200" spc="100" baseline="0">
                <a:latin typeface="+mn-lt"/>
                <a:ea typeface="+mn-ea"/>
                <a:cs typeface="+mn-cs"/>
              </a:rPr>
              <a:t>20XX</a:t>
            </a:r>
          </a:p>
        </p:txBody>
      </p:sp>
      <p:sp>
        <p:nvSpPr>
          <p:cNvPr id="15" name="Footer Placeholder 14">
            <a:extLst>
              <a:ext uri="{FF2B5EF4-FFF2-40B4-BE49-F238E27FC236}">
                <a16:creationId xmlns:a16="http://schemas.microsoft.com/office/drawing/2014/main" id="{7E994A2C-DB38-4747-8F1D-41BA6092483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i="0" kern="1200" cap="all" spc="100" baseline="0">
                <a:latin typeface="+mj-lt"/>
                <a:ea typeface="+mn-ea"/>
                <a:cs typeface="+mn-cs"/>
              </a:rPr>
              <a:t>Pitch deck</a:t>
            </a:r>
          </a:p>
        </p:txBody>
      </p:sp>
      <p:pic>
        <p:nvPicPr>
          <p:cNvPr id="6146" name="Picture 2" descr="growing microgreens - how to grow microgreens at home - The Carrot ...">
            <a:extLst>
              <a:ext uri="{FF2B5EF4-FFF2-40B4-BE49-F238E27FC236}">
                <a16:creationId xmlns:a16="http://schemas.microsoft.com/office/drawing/2014/main" id="{7763FDBC-DF44-C7B2-D2C1-F4AABD19B6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69" r="30018" b="-1"/>
          <a:stretch/>
        </p:blipFill>
        <p:spPr bwMode="auto">
          <a:xfrm>
            <a:off x="7598229" y="10"/>
            <a:ext cx="4593770" cy="6857990"/>
          </a:xfrm>
          <a:prstGeom prst="rect">
            <a:avLst/>
          </a:prstGeom>
          <a:solidFill>
            <a:srgbClr val="FFFFFF"/>
          </a:solidFill>
        </p:spPr>
      </p:pic>
      <p:sp>
        <p:nvSpPr>
          <p:cNvPr id="16" name="Slide Number Placeholder 15">
            <a:extLst>
              <a:ext uri="{FF2B5EF4-FFF2-40B4-BE49-F238E27FC236}">
                <a16:creationId xmlns:a16="http://schemas.microsoft.com/office/drawing/2014/main" id="{B4B869B9-27B2-49B6-8155-82C866DB1AD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A87306C-81BA-4795-A5CA-9392456A8C1E}" type="slidenum">
              <a:rPr lang="en-US" smtClean="0"/>
              <a:pPr>
                <a:spcAft>
                  <a:spcPts val="600"/>
                </a:spcAft>
              </a:pPr>
              <a:t>12</a:t>
            </a:fld>
            <a:endParaRPr lang="en-US"/>
          </a:p>
        </p:txBody>
      </p:sp>
    </p:spTree>
    <p:extLst>
      <p:ext uri="{BB962C8B-B14F-4D97-AF65-F5344CB8AC3E}">
        <p14:creationId xmlns:p14="http://schemas.microsoft.com/office/powerpoint/2010/main" val="79010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A98F6-39E1-36B3-0496-5EDFF242317D}"/>
              </a:ext>
            </a:extLst>
          </p:cNvPr>
          <p:cNvSpPr>
            <a:spLocks noGrp="1"/>
          </p:cNvSpPr>
          <p:nvPr>
            <p:ph type="pic" sz="quarter" idx="10"/>
          </p:nvPr>
        </p:nvSpPr>
        <p:spPr/>
      </p:sp>
      <p:sp>
        <p:nvSpPr>
          <p:cNvPr id="3" name="Title 2">
            <a:extLst>
              <a:ext uri="{FF2B5EF4-FFF2-40B4-BE49-F238E27FC236}">
                <a16:creationId xmlns:a16="http://schemas.microsoft.com/office/drawing/2014/main" id="{B48C0F4E-EB6A-D0BB-E179-6E5B60D2A19D}"/>
              </a:ext>
            </a:extLst>
          </p:cNvPr>
          <p:cNvSpPr>
            <a:spLocks noGrp="1"/>
          </p:cNvSpPr>
          <p:nvPr>
            <p:ph type="title"/>
          </p:nvPr>
        </p:nvSpPr>
        <p:spPr/>
        <p:txBody>
          <a:bodyPr/>
          <a:lstStyle/>
          <a:p>
            <a:endParaRPr lang="en-US" dirty="0"/>
          </a:p>
        </p:txBody>
      </p:sp>
      <p:sp>
        <p:nvSpPr>
          <p:cNvPr id="10" name="Date Placeholder 9">
            <a:extLst>
              <a:ext uri="{FF2B5EF4-FFF2-40B4-BE49-F238E27FC236}">
                <a16:creationId xmlns:a16="http://schemas.microsoft.com/office/drawing/2014/main" id="{C49BEF9A-623A-EBCE-C8D0-9921FA68BAB2}"/>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3394C0AE-9B27-D1CA-91C4-BC07847BDC6F}"/>
              </a:ext>
            </a:extLst>
          </p:cNvPr>
          <p:cNvSpPr>
            <a:spLocks noGrp="1"/>
          </p:cNvSpPr>
          <p:nvPr>
            <p:ph type="ftr" sz="quarter" idx="3"/>
          </p:nvPr>
        </p:nvSpPr>
        <p:spPr/>
        <p:txBody>
          <a:bodyPr/>
          <a:lstStyle/>
          <a:p>
            <a:r>
              <a:rPr lang="en-US"/>
              <a:t>Pitch deck</a:t>
            </a:r>
            <a:endParaRPr lang="en-US" dirty="0"/>
          </a:p>
        </p:txBody>
      </p:sp>
      <p:sp>
        <p:nvSpPr>
          <p:cNvPr id="12" name="Slide Number Placeholder 11">
            <a:extLst>
              <a:ext uri="{FF2B5EF4-FFF2-40B4-BE49-F238E27FC236}">
                <a16:creationId xmlns:a16="http://schemas.microsoft.com/office/drawing/2014/main" id="{450B18FC-0567-2B1B-441C-B144D9BD0050}"/>
              </a:ext>
            </a:extLst>
          </p:cNvPr>
          <p:cNvSpPr>
            <a:spLocks noGrp="1"/>
          </p:cNvSpPr>
          <p:nvPr>
            <p:ph type="sldNum" sz="quarter" idx="4"/>
          </p:nvPr>
        </p:nvSpPr>
        <p:spPr/>
        <p:txBody>
          <a:bodyPr/>
          <a:lstStyle/>
          <a:p>
            <a:fld id="{EA87306C-81BA-4795-A5CA-9392456A8C1E}" type="slidenum">
              <a:rPr lang="en-US" smtClean="0"/>
              <a:pPr/>
              <a:t>13</a:t>
            </a:fld>
            <a:endParaRPr lang="en-US" dirty="0"/>
          </a:p>
        </p:txBody>
      </p:sp>
      <p:sp>
        <p:nvSpPr>
          <p:cNvPr id="14" name="TextBox 13">
            <a:extLst>
              <a:ext uri="{FF2B5EF4-FFF2-40B4-BE49-F238E27FC236}">
                <a16:creationId xmlns:a16="http://schemas.microsoft.com/office/drawing/2014/main" id="{E4FCFAC4-F416-5C5A-5694-6DD06B34E684}"/>
              </a:ext>
            </a:extLst>
          </p:cNvPr>
          <p:cNvSpPr txBox="1"/>
          <p:nvPr/>
        </p:nvSpPr>
        <p:spPr>
          <a:xfrm>
            <a:off x="374217" y="629602"/>
            <a:ext cx="6138332" cy="5909310"/>
          </a:xfrm>
          <a:prstGeom prst="rect">
            <a:avLst/>
          </a:prstGeom>
          <a:noFill/>
        </p:spPr>
        <p:txBody>
          <a:bodyPr wrap="square">
            <a:spAutoFit/>
          </a:bodyPr>
          <a:lstStyle/>
          <a:p>
            <a:pPr algn="l" rtl="0" fontAlgn="base"/>
            <a:r>
              <a:rPr lang="en-US" b="1" i="0" dirty="0">
                <a:solidFill>
                  <a:srgbClr val="000000"/>
                </a:solidFill>
                <a:effectLst/>
                <a:latin typeface="helvetica-w01-light"/>
              </a:rPr>
              <a:t>Kale</a:t>
            </a:r>
            <a:r>
              <a:rPr lang="en-US" b="0" i="0" dirty="0">
                <a:solidFill>
                  <a:srgbClr val="000000"/>
                </a:solidFill>
                <a:effectLst/>
                <a:latin typeface="helvetica-w01-light"/>
              </a:rPr>
              <a:t> </a:t>
            </a:r>
            <a:r>
              <a:rPr lang="en-US" b="1" dirty="0">
                <a:solidFill>
                  <a:srgbClr val="000000"/>
                </a:solidFill>
                <a:latin typeface="helvetica-w01-light"/>
              </a:rPr>
              <a:t>M</a:t>
            </a:r>
            <a:r>
              <a:rPr lang="en-US" b="1" i="0" dirty="0">
                <a:solidFill>
                  <a:srgbClr val="000000"/>
                </a:solidFill>
                <a:effectLst/>
                <a:latin typeface="helvetica-w01-light"/>
              </a:rPr>
              <a:t>icrogreens</a:t>
            </a:r>
            <a:r>
              <a:rPr lang="en-US" b="0" i="0" dirty="0">
                <a:solidFill>
                  <a:srgbClr val="000000"/>
                </a:solidFill>
                <a:effectLst/>
                <a:latin typeface="helvetica-w01-light"/>
              </a:rPr>
              <a:t> are simply young versions of the same plant, but contain as much as 4 times more nutrients then a full mature kale plant. Which makes it a very beneficial microgreen for you're overall health.</a:t>
            </a:r>
          </a:p>
          <a:p>
            <a:pPr algn="l" rtl="0" fontAlgn="base"/>
            <a:br>
              <a:rPr lang="en-US" b="0" i="0" dirty="0">
                <a:solidFill>
                  <a:srgbClr val="000000"/>
                </a:solidFill>
                <a:effectLst/>
                <a:latin typeface="helvetica-w01-light"/>
              </a:rPr>
            </a:br>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Kale microgreens are loaded with powerful antioxidants such as beta-carotene, vitamin C, flavonoids and polyphenols. These antioxidants have cardiovascular and immune system health benefits. </a:t>
            </a:r>
          </a:p>
          <a:p>
            <a:pPr algn="l" rtl="0" fontAlgn="base"/>
            <a:br>
              <a:rPr lang="en-US" b="0" i="0" dirty="0">
                <a:solidFill>
                  <a:srgbClr val="000000"/>
                </a:solidFill>
                <a:effectLst/>
                <a:latin typeface="helvetica-w01-light"/>
              </a:rPr>
            </a:br>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Other Health Benefits Include:</a:t>
            </a:r>
          </a:p>
          <a:p>
            <a:pPr algn="l" rtl="0" fontAlgn="base">
              <a:buFont typeface="Arial" panose="020B0604020202020204" pitchFamily="34" charset="0"/>
              <a:buChar char="•"/>
            </a:pPr>
            <a:r>
              <a:rPr lang="en-US" b="0" i="0" dirty="0">
                <a:solidFill>
                  <a:srgbClr val="000000"/>
                </a:solidFill>
                <a:effectLst/>
                <a:latin typeface="var(--ricos-custom-p-font-family,unset)"/>
              </a:rPr>
              <a:t>Improves Digestion</a:t>
            </a:r>
          </a:p>
          <a:p>
            <a:pPr algn="l" rtl="0" fontAlgn="base">
              <a:buFont typeface="Arial" panose="020B0604020202020204" pitchFamily="34" charset="0"/>
              <a:buChar char="•"/>
            </a:pPr>
            <a:r>
              <a:rPr lang="en-US" b="0" i="0" dirty="0">
                <a:solidFill>
                  <a:srgbClr val="000000"/>
                </a:solidFill>
                <a:effectLst/>
                <a:latin typeface="var(--ricos-custom-p-font-family,unset)"/>
              </a:rPr>
              <a:t>Aids in Weight Loss</a:t>
            </a:r>
          </a:p>
          <a:p>
            <a:pPr algn="l" rtl="0" fontAlgn="base">
              <a:buFont typeface="Arial" panose="020B0604020202020204" pitchFamily="34" charset="0"/>
              <a:buChar char="•"/>
            </a:pPr>
            <a:r>
              <a:rPr lang="en-US" b="0" i="0" dirty="0">
                <a:solidFill>
                  <a:srgbClr val="000000"/>
                </a:solidFill>
                <a:effectLst/>
                <a:latin typeface="var(--ricos-custom-p-font-family,unset)"/>
              </a:rPr>
              <a:t>Improves eye health</a:t>
            </a:r>
          </a:p>
          <a:p>
            <a:pPr algn="l" rtl="0" fontAlgn="base">
              <a:buFont typeface="Arial" panose="020B0604020202020204" pitchFamily="34" charset="0"/>
              <a:buChar char="•"/>
            </a:pPr>
            <a:r>
              <a:rPr lang="en-US" b="0" i="0" dirty="0">
                <a:solidFill>
                  <a:srgbClr val="000000"/>
                </a:solidFill>
                <a:effectLst/>
                <a:latin typeface="var(--ricos-custom-p-font-family,unset)"/>
              </a:rPr>
              <a:t>Protects you against diabetes</a:t>
            </a:r>
          </a:p>
          <a:p>
            <a:pPr algn="l" rtl="0" fontAlgn="base">
              <a:buFont typeface="Arial" panose="020B0604020202020204" pitchFamily="34" charset="0"/>
              <a:buChar char="•"/>
            </a:pPr>
            <a:r>
              <a:rPr lang="en-US" b="0" i="0" dirty="0">
                <a:solidFill>
                  <a:srgbClr val="000000"/>
                </a:solidFill>
                <a:effectLst/>
                <a:latin typeface="var(--ricos-custom-p-font-family,unset)"/>
              </a:rPr>
              <a:t>Anti-Cancer Properties</a:t>
            </a:r>
          </a:p>
          <a:p>
            <a:pPr algn="l" rtl="0" fontAlgn="base">
              <a:buFont typeface="Arial" panose="020B0604020202020204" pitchFamily="34" charset="0"/>
              <a:buChar char="•"/>
            </a:pPr>
            <a:r>
              <a:rPr lang="en-US" b="0" i="0" dirty="0">
                <a:solidFill>
                  <a:srgbClr val="000000"/>
                </a:solidFill>
                <a:effectLst/>
                <a:latin typeface="var(--ricos-custom-p-font-family,unset)"/>
              </a:rPr>
              <a:t>Reduces risk of heart disease</a:t>
            </a:r>
          </a:p>
          <a:p>
            <a:pPr algn="l" rtl="0" fontAlgn="base">
              <a:buFont typeface="Arial" panose="020B0604020202020204" pitchFamily="34" charset="0"/>
              <a:buChar char="•"/>
            </a:pPr>
            <a:r>
              <a:rPr lang="en-US" b="0" i="0" dirty="0">
                <a:solidFill>
                  <a:srgbClr val="000000"/>
                </a:solidFill>
                <a:effectLst/>
                <a:latin typeface="var(--ricos-custom-p-font-family,unset)"/>
              </a:rPr>
              <a:t>Helps prevent osteoporosis</a:t>
            </a:r>
          </a:p>
          <a:p>
            <a:pPr algn="l" rtl="0" fontAlgn="base">
              <a:buFont typeface="Arial" panose="020B0604020202020204" pitchFamily="34" charset="0"/>
              <a:buChar char="•"/>
            </a:pPr>
            <a:r>
              <a:rPr lang="en-US" b="0" i="0" dirty="0">
                <a:solidFill>
                  <a:srgbClr val="000000"/>
                </a:solidFill>
                <a:effectLst/>
                <a:latin typeface="var(--ricos-custom-p-font-family,unset)"/>
              </a:rPr>
              <a:t>Reduces Blood Pressure</a:t>
            </a:r>
          </a:p>
        </p:txBody>
      </p:sp>
      <p:pic>
        <p:nvPicPr>
          <p:cNvPr id="9218" name="Picture 2" descr="Image result for microgreens kale">
            <a:extLst>
              <a:ext uri="{FF2B5EF4-FFF2-40B4-BE49-F238E27FC236}">
                <a16:creationId xmlns:a16="http://schemas.microsoft.com/office/drawing/2014/main" id="{48B7F9C2-FBF3-86A8-2B99-0CC369355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971" y="136525"/>
            <a:ext cx="34956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kale">
            <a:extLst>
              <a:ext uri="{FF2B5EF4-FFF2-40B4-BE49-F238E27FC236}">
                <a16:creationId xmlns:a16="http://schemas.microsoft.com/office/drawing/2014/main" id="{7F96B6B9-5536-F918-23CE-A554A3D17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532" y="3700462"/>
            <a:ext cx="42576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2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C97C9F-C8FB-4DF9-F9F4-A5ADDB397859}"/>
              </a:ext>
            </a:extLst>
          </p:cNvPr>
          <p:cNvSpPr>
            <a:spLocks noGrp="1"/>
          </p:cNvSpPr>
          <p:nvPr>
            <p:ph type="pic" sz="quarter" idx="10"/>
          </p:nvPr>
        </p:nvSpPr>
        <p:spPr/>
      </p:sp>
      <p:sp>
        <p:nvSpPr>
          <p:cNvPr id="3" name="Title 2">
            <a:extLst>
              <a:ext uri="{FF2B5EF4-FFF2-40B4-BE49-F238E27FC236}">
                <a16:creationId xmlns:a16="http://schemas.microsoft.com/office/drawing/2014/main" id="{950E4B56-F40A-4DDA-A5CE-17D195325442}"/>
              </a:ext>
            </a:extLst>
          </p:cNvPr>
          <p:cNvSpPr>
            <a:spLocks noGrp="1"/>
          </p:cNvSpPr>
          <p:nvPr>
            <p:ph type="title"/>
          </p:nvPr>
        </p:nvSpPr>
        <p:spPr/>
        <p:txBody>
          <a:bodyPr/>
          <a:lstStyle/>
          <a:p>
            <a:endParaRPr lang="en-US" dirty="0"/>
          </a:p>
        </p:txBody>
      </p:sp>
      <p:sp>
        <p:nvSpPr>
          <p:cNvPr id="10" name="Date Placeholder 9">
            <a:extLst>
              <a:ext uri="{FF2B5EF4-FFF2-40B4-BE49-F238E27FC236}">
                <a16:creationId xmlns:a16="http://schemas.microsoft.com/office/drawing/2014/main" id="{F246213B-63FC-69AD-DBCE-6499347FB6EC}"/>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7E05C6E5-36FD-580A-104C-884585A91A5C}"/>
              </a:ext>
            </a:extLst>
          </p:cNvPr>
          <p:cNvSpPr>
            <a:spLocks noGrp="1"/>
          </p:cNvSpPr>
          <p:nvPr>
            <p:ph type="ftr" sz="quarter" idx="3"/>
          </p:nvPr>
        </p:nvSpPr>
        <p:spPr/>
        <p:txBody>
          <a:bodyPr/>
          <a:lstStyle/>
          <a:p>
            <a:r>
              <a:rPr lang="en-US"/>
              <a:t>Pitch deck</a:t>
            </a:r>
            <a:endParaRPr lang="en-US" dirty="0"/>
          </a:p>
        </p:txBody>
      </p:sp>
      <p:sp>
        <p:nvSpPr>
          <p:cNvPr id="14" name="TextBox 13">
            <a:extLst>
              <a:ext uri="{FF2B5EF4-FFF2-40B4-BE49-F238E27FC236}">
                <a16:creationId xmlns:a16="http://schemas.microsoft.com/office/drawing/2014/main" id="{50B8D50A-AABC-F6AE-13B6-78EF42453CF1}"/>
              </a:ext>
            </a:extLst>
          </p:cNvPr>
          <p:cNvSpPr txBox="1"/>
          <p:nvPr/>
        </p:nvSpPr>
        <p:spPr>
          <a:xfrm>
            <a:off x="369142" y="711787"/>
            <a:ext cx="6104466" cy="5355312"/>
          </a:xfrm>
          <a:prstGeom prst="rect">
            <a:avLst/>
          </a:prstGeom>
          <a:noFill/>
        </p:spPr>
        <p:txBody>
          <a:bodyPr wrap="square">
            <a:spAutoFit/>
          </a:bodyPr>
          <a:lstStyle/>
          <a:p>
            <a:pPr algn="l" rtl="0" fontAlgn="base"/>
            <a:r>
              <a:rPr lang="en-US" b="1" i="0" dirty="0">
                <a:solidFill>
                  <a:srgbClr val="000000"/>
                </a:solidFill>
                <a:effectLst/>
                <a:latin typeface="helvetica-w01-light"/>
              </a:rPr>
              <a:t>Broccoli Microgreens </a:t>
            </a:r>
            <a:r>
              <a:rPr lang="en-US" b="0" i="0" dirty="0">
                <a:solidFill>
                  <a:srgbClr val="000000"/>
                </a:solidFill>
                <a:effectLst/>
                <a:latin typeface="helvetica-w01-light"/>
              </a:rPr>
              <a:t>are amazing because they actually contain all of these essential and powerful nutrients just 8-12 days after germination. Broccoli microgreens have more nutrients, vitamins and minerals than a head of broccoli. </a:t>
            </a:r>
          </a:p>
          <a:p>
            <a:pPr algn="l" rtl="0" fontAlgn="base"/>
            <a:br>
              <a:rPr lang="en-US" b="0" i="0" dirty="0">
                <a:solidFill>
                  <a:srgbClr val="000000"/>
                </a:solidFill>
                <a:effectLst/>
                <a:latin typeface="helvetica-w01-light"/>
              </a:rPr>
            </a:br>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Broccoli as microgreens are also an incredible source of protein and they are just super tasty. You can use this microgreen in most dishes or simply as a beautiful garnish. </a:t>
            </a:r>
          </a:p>
          <a:p>
            <a:pPr algn="l" rtl="0" fontAlgn="base"/>
            <a:br>
              <a:rPr lang="en-US" b="0" i="0" dirty="0">
                <a:solidFill>
                  <a:srgbClr val="000000"/>
                </a:solidFill>
                <a:effectLst/>
                <a:latin typeface="helvetica-w01-light"/>
              </a:rPr>
            </a:br>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List of Health Benefits Include:</a:t>
            </a:r>
          </a:p>
          <a:p>
            <a:pPr algn="l" rtl="0" fontAlgn="base">
              <a:buFont typeface="Arial" panose="020B0604020202020204" pitchFamily="34" charset="0"/>
              <a:buChar char="•"/>
            </a:pPr>
            <a:r>
              <a:rPr lang="en-US" b="0" i="0" dirty="0">
                <a:solidFill>
                  <a:srgbClr val="000000"/>
                </a:solidFill>
                <a:effectLst/>
                <a:latin typeface="var(--ricos-custom-p-font-family,unset)"/>
              </a:rPr>
              <a:t>Anti-Cancer Properties</a:t>
            </a:r>
          </a:p>
          <a:p>
            <a:pPr algn="l" rtl="0" fontAlgn="base">
              <a:buFont typeface="Arial" panose="020B0604020202020204" pitchFamily="34" charset="0"/>
              <a:buChar char="•"/>
            </a:pPr>
            <a:r>
              <a:rPr lang="en-US" b="0" i="0" dirty="0">
                <a:solidFill>
                  <a:srgbClr val="000000"/>
                </a:solidFill>
                <a:effectLst/>
                <a:latin typeface="var(--ricos-custom-p-font-family,unset)"/>
              </a:rPr>
              <a:t>Supports Cardiovascular Health</a:t>
            </a:r>
          </a:p>
          <a:p>
            <a:pPr algn="l" rtl="0" fontAlgn="base">
              <a:buFont typeface="Arial" panose="020B0604020202020204" pitchFamily="34" charset="0"/>
              <a:buChar char="•"/>
            </a:pPr>
            <a:r>
              <a:rPr lang="en-US" b="0" i="0" dirty="0">
                <a:solidFill>
                  <a:srgbClr val="000000"/>
                </a:solidFill>
                <a:effectLst/>
                <a:latin typeface="var(--ricos-custom-p-font-family,unset)"/>
              </a:rPr>
              <a:t>Anti-Diabetic Properties</a:t>
            </a:r>
          </a:p>
          <a:p>
            <a:pPr algn="l" rtl="0" fontAlgn="base">
              <a:buFont typeface="Arial" panose="020B0604020202020204" pitchFamily="34" charset="0"/>
              <a:buChar char="•"/>
            </a:pPr>
            <a:r>
              <a:rPr lang="en-US" b="0" i="0" dirty="0">
                <a:solidFill>
                  <a:srgbClr val="000000"/>
                </a:solidFill>
                <a:effectLst/>
                <a:latin typeface="var(--ricos-custom-p-font-family,unset)"/>
              </a:rPr>
              <a:t>Anti-Aging Properties</a:t>
            </a:r>
          </a:p>
          <a:p>
            <a:pPr algn="l" rtl="0" fontAlgn="base">
              <a:buFont typeface="Arial" panose="020B0604020202020204" pitchFamily="34" charset="0"/>
              <a:buChar char="•"/>
            </a:pPr>
            <a:r>
              <a:rPr lang="en-US" b="0" i="0" dirty="0">
                <a:solidFill>
                  <a:srgbClr val="000000"/>
                </a:solidFill>
                <a:effectLst/>
                <a:latin typeface="var(--ricos-custom-p-font-family,unset)"/>
              </a:rPr>
              <a:t>Boosts Brain Function</a:t>
            </a:r>
          </a:p>
        </p:txBody>
      </p:sp>
      <p:pic>
        <p:nvPicPr>
          <p:cNvPr id="10242" name="Picture 2" descr="Image result for microgreens broccoli">
            <a:extLst>
              <a:ext uri="{FF2B5EF4-FFF2-40B4-BE49-F238E27FC236}">
                <a16:creationId xmlns:a16="http://schemas.microsoft.com/office/drawing/2014/main" id="{D13FF37E-DF87-1EAB-6E0D-7004B5C52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033" y="360363"/>
            <a:ext cx="38862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broccoli">
            <a:extLst>
              <a:ext uri="{FF2B5EF4-FFF2-40B4-BE49-F238E27FC236}">
                <a16:creationId xmlns:a16="http://schemas.microsoft.com/office/drawing/2014/main" id="{644F6991-8C95-D810-8851-C0B5EC994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891" y="3263570"/>
            <a:ext cx="3275342" cy="327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72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C97C9F-C8FB-4DF9-F9F4-A5ADDB397859}"/>
              </a:ext>
            </a:extLst>
          </p:cNvPr>
          <p:cNvSpPr>
            <a:spLocks noGrp="1"/>
          </p:cNvSpPr>
          <p:nvPr>
            <p:ph type="pic" sz="quarter" idx="10"/>
          </p:nvPr>
        </p:nvSpPr>
        <p:spPr/>
      </p:sp>
      <p:sp>
        <p:nvSpPr>
          <p:cNvPr id="3" name="Title 2">
            <a:extLst>
              <a:ext uri="{FF2B5EF4-FFF2-40B4-BE49-F238E27FC236}">
                <a16:creationId xmlns:a16="http://schemas.microsoft.com/office/drawing/2014/main" id="{950E4B56-F40A-4DDA-A5CE-17D195325442}"/>
              </a:ext>
            </a:extLst>
          </p:cNvPr>
          <p:cNvSpPr>
            <a:spLocks noGrp="1"/>
          </p:cNvSpPr>
          <p:nvPr>
            <p:ph type="title"/>
          </p:nvPr>
        </p:nvSpPr>
        <p:spPr/>
        <p:txBody>
          <a:bodyPr/>
          <a:lstStyle/>
          <a:p>
            <a:endParaRPr lang="en-US"/>
          </a:p>
        </p:txBody>
      </p:sp>
      <p:sp>
        <p:nvSpPr>
          <p:cNvPr id="10" name="Date Placeholder 9">
            <a:extLst>
              <a:ext uri="{FF2B5EF4-FFF2-40B4-BE49-F238E27FC236}">
                <a16:creationId xmlns:a16="http://schemas.microsoft.com/office/drawing/2014/main" id="{F246213B-63FC-69AD-DBCE-6499347FB6EC}"/>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7E05C6E5-36FD-580A-104C-884585A91A5C}"/>
              </a:ext>
            </a:extLst>
          </p:cNvPr>
          <p:cNvSpPr>
            <a:spLocks noGrp="1"/>
          </p:cNvSpPr>
          <p:nvPr>
            <p:ph type="ftr" sz="quarter" idx="3"/>
          </p:nvPr>
        </p:nvSpPr>
        <p:spPr/>
        <p:txBody>
          <a:bodyPr/>
          <a:lstStyle/>
          <a:p>
            <a:r>
              <a:rPr lang="en-US"/>
              <a:t>Pitch deck</a:t>
            </a:r>
            <a:endParaRPr lang="en-US" dirty="0"/>
          </a:p>
        </p:txBody>
      </p:sp>
      <p:sp>
        <p:nvSpPr>
          <p:cNvPr id="14" name="TextBox 13">
            <a:extLst>
              <a:ext uri="{FF2B5EF4-FFF2-40B4-BE49-F238E27FC236}">
                <a16:creationId xmlns:a16="http://schemas.microsoft.com/office/drawing/2014/main" id="{E57CD463-6AED-559C-520B-5F73B1A77A36}"/>
              </a:ext>
            </a:extLst>
          </p:cNvPr>
          <p:cNvSpPr txBox="1"/>
          <p:nvPr/>
        </p:nvSpPr>
        <p:spPr>
          <a:xfrm>
            <a:off x="43596" y="75604"/>
            <a:ext cx="6142566" cy="6463308"/>
          </a:xfrm>
          <a:prstGeom prst="rect">
            <a:avLst/>
          </a:prstGeom>
          <a:noFill/>
        </p:spPr>
        <p:txBody>
          <a:bodyPr wrap="square">
            <a:spAutoFit/>
          </a:bodyPr>
          <a:lstStyle/>
          <a:p>
            <a:pPr algn="l" rtl="0" fontAlgn="base"/>
            <a:r>
              <a:rPr lang="en-US" b="1" i="0" dirty="0">
                <a:solidFill>
                  <a:srgbClr val="000000"/>
                </a:solidFill>
                <a:effectLst/>
                <a:latin typeface="helvetica-w01-light"/>
              </a:rPr>
              <a:t>Radish Microgreens </a:t>
            </a:r>
            <a:r>
              <a:rPr lang="en-US" b="0" i="0" dirty="0">
                <a:solidFill>
                  <a:srgbClr val="000000"/>
                </a:solidFill>
                <a:effectLst/>
                <a:latin typeface="helvetica-w01-light"/>
              </a:rPr>
              <a:t>are the fastest growing microgreens of all. These microgreens are very easy to grow and can be harvested as early as a week.</a:t>
            </a:r>
          </a:p>
          <a:p>
            <a:pPr algn="l" rtl="0" fontAlgn="base"/>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Radish microgreens have a very spicy flavor and very much resemble the case of radishes. These microgreens can be added to soups and sandwiches for a spicy and crunchy flavor.</a:t>
            </a:r>
          </a:p>
          <a:p>
            <a:pPr algn="l" rtl="0" fontAlgn="base"/>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These microgreens are high in vitamins A, B, C, E, and K as well as carotene. They also contain potassium, and are high in dietary fiber. Due to all there nutritional content they contain many health benefits including cardiovascular, cancer preventive, and weight loss benefits.</a:t>
            </a:r>
          </a:p>
          <a:p>
            <a:pPr algn="l" rtl="0" fontAlgn="base"/>
            <a:br>
              <a:rPr lang="en-US" b="0" i="0" dirty="0">
                <a:solidFill>
                  <a:srgbClr val="000000"/>
                </a:solidFill>
                <a:effectLst/>
                <a:latin typeface="helvetica-w01-light"/>
              </a:rPr>
            </a:br>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List of health benefits include:</a:t>
            </a:r>
          </a:p>
          <a:p>
            <a:pPr algn="l" rtl="0" fontAlgn="base">
              <a:buFont typeface="Arial" panose="020B0604020202020204" pitchFamily="34" charset="0"/>
              <a:buChar char="•"/>
            </a:pPr>
            <a:r>
              <a:rPr lang="en-US" b="0" i="0" dirty="0">
                <a:solidFill>
                  <a:srgbClr val="000000"/>
                </a:solidFill>
                <a:effectLst/>
                <a:latin typeface="var(--ricos-custom-p-font-family,unset)"/>
              </a:rPr>
              <a:t>Promotes Digestion</a:t>
            </a:r>
          </a:p>
          <a:p>
            <a:pPr algn="l" rtl="0" fontAlgn="base">
              <a:buFont typeface="Arial" panose="020B0604020202020204" pitchFamily="34" charset="0"/>
              <a:buChar char="•"/>
            </a:pPr>
            <a:r>
              <a:rPr lang="en-US" b="0" i="0" dirty="0">
                <a:solidFill>
                  <a:srgbClr val="000000"/>
                </a:solidFill>
                <a:effectLst/>
                <a:latin typeface="var(--ricos-custom-p-font-family,unset)"/>
              </a:rPr>
              <a:t>Good for you're skin</a:t>
            </a:r>
          </a:p>
          <a:p>
            <a:pPr algn="l" rtl="0" fontAlgn="base">
              <a:buFont typeface="Arial" panose="020B0604020202020204" pitchFamily="34" charset="0"/>
              <a:buChar char="•"/>
            </a:pPr>
            <a:r>
              <a:rPr lang="en-US" b="0" i="0" dirty="0">
                <a:solidFill>
                  <a:srgbClr val="000000"/>
                </a:solidFill>
                <a:effectLst/>
                <a:latin typeface="var(--ricos-custom-p-font-family,unset)"/>
              </a:rPr>
              <a:t>Improves immunity</a:t>
            </a:r>
          </a:p>
          <a:p>
            <a:pPr algn="l" rtl="0" fontAlgn="base">
              <a:buFont typeface="Arial" panose="020B0604020202020204" pitchFamily="34" charset="0"/>
              <a:buChar char="•"/>
            </a:pPr>
            <a:r>
              <a:rPr lang="en-US" b="0" i="0" dirty="0">
                <a:solidFill>
                  <a:srgbClr val="000000"/>
                </a:solidFill>
                <a:effectLst/>
                <a:latin typeface="var(--ricos-custom-p-font-family,unset)"/>
              </a:rPr>
              <a:t>Controls Blood Pressure</a:t>
            </a:r>
          </a:p>
          <a:p>
            <a:pPr algn="l" rtl="0" fontAlgn="base">
              <a:buFont typeface="Arial" panose="020B0604020202020204" pitchFamily="34" charset="0"/>
              <a:buChar char="•"/>
            </a:pPr>
            <a:r>
              <a:rPr lang="en-US" b="0" i="0" dirty="0">
                <a:solidFill>
                  <a:srgbClr val="000000"/>
                </a:solidFill>
                <a:effectLst/>
                <a:latin typeface="var(--ricos-custom-p-font-family,unset)"/>
              </a:rPr>
              <a:t>Improves Hydration</a:t>
            </a:r>
          </a:p>
          <a:p>
            <a:pPr algn="l" rtl="0" fontAlgn="base">
              <a:buFont typeface="Arial" panose="020B0604020202020204" pitchFamily="34" charset="0"/>
              <a:buChar char="•"/>
            </a:pPr>
            <a:r>
              <a:rPr lang="en-US" b="0" i="0" dirty="0">
                <a:solidFill>
                  <a:srgbClr val="000000"/>
                </a:solidFill>
                <a:effectLst/>
                <a:latin typeface="var(--ricos-custom-p-font-family,unset)"/>
              </a:rPr>
              <a:t>Detoxifies you're Blood</a:t>
            </a:r>
          </a:p>
        </p:txBody>
      </p:sp>
      <p:pic>
        <p:nvPicPr>
          <p:cNvPr id="11266" name="Picture 2" descr="Image result for microgreens radish">
            <a:extLst>
              <a:ext uri="{FF2B5EF4-FFF2-40B4-BE49-F238E27FC236}">
                <a16:creationId xmlns:a16="http://schemas.microsoft.com/office/drawing/2014/main" id="{9BB456BF-280C-E757-9065-D86629357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162" y="451908"/>
            <a:ext cx="448627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microgreens radish">
            <a:extLst>
              <a:ext uri="{FF2B5EF4-FFF2-40B4-BE49-F238E27FC236}">
                <a16:creationId xmlns:a16="http://schemas.microsoft.com/office/drawing/2014/main" id="{3E7536D1-7FA0-A463-4B4F-6B69A5E32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766" y="3339485"/>
            <a:ext cx="3691671" cy="322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7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C97C9F-C8FB-4DF9-F9F4-A5ADDB397859}"/>
              </a:ext>
            </a:extLst>
          </p:cNvPr>
          <p:cNvSpPr>
            <a:spLocks noGrp="1"/>
          </p:cNvSpPr>
          <p:nvPr>
            <p:ph type="pic" sz="quarter" idx="10"/>
          </p:nvPr>
        </p:nvSpPr>
        <p:spPr/>
      </p:sp>
      <p:sp>
        <p:nvSpPr>
          <p:cNvPr id="3" name="Title 2">
            <a:extLst>
              <a:ext uri="{FF2B5EF4-FFF2-40B4-BE49-F238E27FC236}">
                <a16:creationId xmlns:a16="http://schemas.microsoft.com/office/drawing/2014/main" id="{950E4B56-F40A-4DDA-A5CE-17D195325442}"/>
              </a:ext>
            </a:extLst>
          </p:cNvPr>
          <p:cNvSpPr>
            <a:spLocks noGrp="1"/>
          </p:cNvSpPr>
          <p:nvPr>
            <p:ph type="title"/>
          </p:nvPr>
        </p:nvSpPr>
        <p:spPr/>
        <p:txBody>
          <a:bodyPr/>
          <a:lstStyle/>
          <a:p>
            <a:endParaRPr lang="en-US"/>
          </a:p>
        </p:txBody>
      </p:sp>
      <p:sp>
        <p:nvSpPr>
          <p:cNvPr id="10" name="Date Placeholder 9">
            <a:extLst>
              <a:ext uri="{FF2B5EF4-FFF2-40B4-BE49-F238E27FC236}">
                <a16:creationId xmlns:a16="http://schemas.microsoft.com/office/drawing/2014/main" id="{F246213B-63FC-69AD-DBCE-6499347FB6EC}"/>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7E05C6E5-36FD-580A-104C-884585A91A5C}"/>
              </a:ext>
            </a:extLst>
          </p:cNvPr>
          <p:cNvSpPr>
            <a:spLocks noGrp="1"/>
          </p:cNvSpPr>
          <p:nvPr>
            <p:ph type="ftr" sz="quarter" idx="3"/>
          </p:nvPr>
        </p:nvSpPr>
        <p:spPr/>
        <p:txBody>
          <a:bodyPr/>
          <a:lstStyle/>
          <a:p>
            <a:r>
              <a:rPr lang="en-US"/>
              <a:t>Pitch deck</a:t>
            </a:r>
            <a:endParaRPr lang="en-US" dirty="0"/>
          </a:p>
        </p:txBody>
      </p:sp>
      <p:sp>
        <p:nvSpPr>
          <p:cNvPr id="14" name="TextBox 13">
            <a:extLst>
              <a:ext uri="{FF2B5EF4-FFF2-40B4-BE49-F238E27FC236}">
                <a16:creationId xmlns:a16="http://schemas.microsoft.com/office/drawing/2014/main" id="{D3387B5D-BD05-7D7F-B29D-47E620297D46}"/>
              </a:ext>
            </a:extLst>
          </p:cNvPr>
          <p:cNvSpPr txBox="1"/>
          <p:nvPr/>
        </p:nvSpPr>
        <p:spPr>
          <a:xfrm>
            <a:off x="333904" y="600103"/>
            <a:ext cx="6104466" cy="5909310"/>
          </a:xfrm>
          <a:prstGeom prst="rect">
            <a:avLst/>
          </a:prstGeom>
          <a:noFill/>
        </p:spPr>
        <p:txBody>
          <a:bodyPr wrap="square">
            <a:spAutoFit/>
          </a:bodyPr>
          <a:lstStyle/>
          <a:p>
            <a:pPr algn="l" rtl="0" fontAlgn="base"/>
            <a:r>
              <a:rPr lang="en-US" b="1" i="0" dirty="0">
                <a:solidFill>
                  <a:srgbClr val="000000"/>
                </a:solidFill>
                <a:effectLst/>
                <a:latin typeface="helvetica-w01-light"/>
              </a:rPr>
              <a:t>Pea Microgreens </a:t>
            </a:r>
            <a:r>
              <a:rPr lang="en-US" b="0" i="0" dirty="0">
                <a:solidFill>
                  <a:srgbClr val="000000"/>
                </a:solidFill>
                <a:effectLst/>
                <a:latin typeface="helvetica-w01-light"/>
              </a:rPr>
              <a:t>are mini veggies filled with high nutrition. Having a sweet and tender taste, these mini leaves are excellent to eat both raw or cooked. They also make a great garnish or addition to any salad.</a:t>
            </a:r>
          </a:p>
          <a:p>
            <a:pPr algn="l" rtl="0" fontAlgn="base"/>
            <a:br>
              <a:rPr lang="en-US" b="0" i="0" dirty="0">
                <a:solidFill>
                  <a:srgbClr val="000000"/>
                </a:solidFill>
                <a:effectLst/>
                <a:latin typeface="helvetica-w01-light"/>
              </a:rPr>
            </a:br>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Due to how many antioxidants they have they provide many anti-inflammatory, cardiovascular and cancer preventing health benefits. </a:t>
            </a:r>
          </a:p>
          <a:p>
            <a:pPr algn="l" rtl="0" fontAlgn="base"/>
            <a:br>
              <a:rPr lang="en-US" b="0" i="0" dirty="0">
                <a:solidFill>
                  <a:srgbClr val="000000"/>
                </a:solidFill>
                <a:effectLst/>
                <a:latin typeface="helvetica-w01-light"/>
              </a:rPr>
            </a:br>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Other Health benefits Include:</a:t>
            </a:r>
          </a:p>
          <a:p>
            <a:pPr algn="l" rtl="0" fontAlgn="base">
              <a:buFont typeface="Arial" panose="020B0604020202020204" pitchFamily="34" charset="0"/>
              <a:buChar char="•"/>
            </a:pPr>
            <a:r>
              <a:rPr lang="en-US" b="0" i="0" dirty="0">
                <a:solidFill>
                  <a:srgbClr val="000000"/>
                </a:solidFill>
                <a:effectLst/>
                <a:latin typeface="var(--ricos-custom-p-font-family,unset)"/>
              </a:rPr>
              <a:t>Lowers Risk of Diabetes</a:t>
            </a:r>
          </a:p>
          <a:p>
            <a:pPr algn="l" rtl="0" fontAlgn="base">
              <a:buFont typeface="Arial" panose="020B0604020202020204" pitchFamily="34" charset="0"/>
              <a:buChar char="•"/>
            </a:pPr>
            <a:r>
              <a:rPr lang="en-US" b="0" i="0" dirty="0">
                <a:solidFill>
                  <a:srgbClr val="000000"/>
                </a:solidFill>
                <a:effectLst/>
                <a:latin typeface="var(--ricos-custom-p-font-family,unset)"/>
              </a:rPr>
              <a:t>Supports Weight Loss</a:t>
            </a:r>
          </a:p>
          <a:p>
            <a:pPr algn="l" rtl="0" fontAlgn="base">
              <a:buFont typeface="Arial" panose="020B0604020202020204" pitchFamily="34" charset="0"/>
              <a:buChar char="•"/>
            </a:pPr>
            <a:r>
              <a:rPr lang="en-US" b="0" i="0" dirty="0">
                <a:solidFill>
                  <a:srgbClr val="000000"/>
                </a:solidFill>
                <a:effectLst/>
                <a:latin typeface="var(--ricos-custom-p-font-family,unset)"/>
              </a:rPr>
              <a:t>Improves you're Heart Health</a:t>
            </a:r>
          </a:p>
          <a:p>
            <a:pPr algn="l" rtl="0" fontAlgn="base">
              <a:buFont typeface="Arial" panose="020B0604020202020204" pitchFamily="34" charset="0"/>
              <a:buChar char="•"/>
            </a:pPr>
            <a:r>
              <a:rPr lang="en-US" b="0" i="0" dirty="0">
                <a:solidFill>
                  <a:srgbClr val="000000"/>
                </a:solidFill>
                <a:effectLst/>
                <a:latin typeface="var(--ricos-custom-p-font-family,unset)"/>
              </a:rPr>
              <a:t>Prevents Anemia</a:t>
            </a:r>
          </a:p>
          <a:p>
            <a:pPr algn="l" rtl="0" fontAlgn="base">
              <a:buFont typeface="Arial" panose="020B0604020202020204" pitchFamily="34" charset="0"/>
              <a:buChar char="•"/>
            </a:pPr>
            <a:r>
              <a:rPr lang="en-US" b="0" i="0" dirty="0">
                <a:solidFill>
                  <a:srgbClr val="000000"/>
                </a:solidFill>
                <a:effectLst/>
                <a:latin typeface="var(--ricos-custom-p-font-family,unset)"/>
              </a:rPr>
              <a:t>Reduces the risk of infections</a:t>
            </a:r>
          </a:p>
          <a:p>
            <a:pPr algn="l" rtl="0" fontAlgn="base">
              <a:buFont typeface="Arial" panose="020B0604020202020204" pitchFamily="34" charset="0"/>
              <a:buChar char="•"/>
            </a:pPr>
            <a:r>
              <a:rPr lang="en-US" b="0" i="0" dirty="0">
                <a:solidFill>
                  <a:srgbClr val="000000"/>
                </a:solidFill>
                <a:effectLst/>
                <a:latin typeface="var(--ricos-custom-p-font-family,unset)"/>
              </a:rPr>
              <a:t>Reduces the risk of pneumonia</a:t>
            </a:r>
          </a:p>
          <a:p>
            <a:pPr algn="l" rtl="0" fontAlgn="base">
              <a:buFont typeface="Arial" panose="020B0604020202020204" pitchFamily="34" charset="0"/>
              <a:buChar char="•"/>
            </a:pPr>
            <a:r>
              <a:rPr lang="en-US" b="0" i="0" dirty="0">
                <a:solidFill>
                  <a:srgbClr val="000000"/>
                </a:solidFill>
                <a:effectLst/>
                <a:latin typeface="var(--ricos-custom-p-font-family,unset)"/>
              </a:rPr>
              <a:t>Reduces the risk of a stroke</a:t>
            </a:r>
          </a:p>
          <a:p>
            <a:br>
              <a:rPr lang="en-US" b="0" i="0" dirty="0">
                <a:solidFill>
                  <a:srgbClr val="000000"/>
                </a:solidFill>
                <a:effectLst/>
                <a:latin typeface="helvetica-w01-light"/>
              </a:rPr>
            </a:br>
            <a:endParaRPr lang="en-US" dirty="0"/>
          </a:p>
        </p:txBody>
      </p:sp>
      <p:pic>
        <p:nvPicPr>
          <p:cNvPr id="12290" name="Picture 2" descr="Image result for microgreens peas images">
            <a:extLst>
              <a:ext uri="{FF2B5EF4-FFF2-40B4-BE49-F238E27FC236}">
                <a16:creationId xmlns:a16="http://schemas.microsoft.com/office/drawing/2014/main" id="{9DF55C1A-1A68-6566-4EC1-10154A02E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623" y="600103"/>
            <a:ext cx="45148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icrogreens peas images">
            <a:extLst>
              <a:ext uri="{FF2B5EF4-FFF2-40B4-BE49-F238E27FC236}">
                <a16:creationId xmlns:a16="http://schemas.microsoft.com/office/drawing/2014/main" id="{72678877-3922-17C5-B245-D3814B3CD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808" y="3629081"/>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2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C97C9F-C8FB-4DF9-F9F4-A5ADDB397859}"/>
              </a:ext>
            </a:extLst>
          </p:cNvPr>
          <p:cNvSpPr>
            <a:spLocks noGrp="1"/>
          </p:cNvSpPr>
          <p:nvPr>
            <p:ph type="pic" sz="quarter" idx="10"/>
          </p:nvPr>
        </p:nvSpPr>
        <p:spPr/>
      </p:sp>
      <p:sp>
        <p:nvSpPr>
          <p:cNvPr id="3" name="Title 2">
            <a:extLst>
              <a:ext uri="{FF2B5EF4-FFF2-40B4-BE49-F238E27FC236}">
                <a16:creationId xmlns:a16="http://schemas.microsoft.com/office/drawing/2014/main" id="{950E4B56-F40A-4DDA-A5CE-17D195325442}"/>
              </a:ext>
            </a:extLst>
          </p:cNvPr>
          <p:cNvSpPr>
            <a:spLocks noGrp="1"/>
          </p:cNvSpPr>
          <p:nvPr>
            <p:ph type="title"/>
          </p:nvPr>
        </p:nvSpPr>
        <p:spPr/>
        <p:txBody>
          <a:bodyPr/>
          <a:lstStyle/>
          <a:p>
            <a:endParaRPr lang="en-US"/>
          </a:p>
        </p:txBody>
      </p:sp>
      <p:sp>
        <p:nvSpPr>
          <p:cNvPr id="10" name="Date Placeholder 9">
            <a:extLst>
              <a:ext uri="{FF2B5EF4-FFF2-40B4-BE49-F238E27FC236}">
                <a16:creationId xmlns:a16="http://schemas.microsoft.com/office/drawing/2014/main" id="{F246213B-63FC-69AD-DBCE-6499347FB6EC}"/>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7E05C6E5-36FD-580A-104C-884585A91A5C}"/>
              </a:ext>
            </a:extLst>
          </p:cNvPr>
          <p:cNvSpPr>
            <a:spLocks noGrp="1"/>
          </p:cNvSpPr>
          <p:nvPr>
            <p:ph type="ftr" sz="quarter" idx="3"/>
          </p:nvPr>
        </p:nvSpPr>
        <p:spPr/>
        <p:txBody>
          <a:bodyPr/>
          <a:lstStyle/>
          <a:p>
            <a:r>
              <a:rPr lang="en-US"/>
              <a:t>Pitch deck</a:t>
            </a:r>
            <a:endParaRPr lang="en-US" dirty="0"/>
          </a:p>
        </p:txBody>
      </p:sp>
      <p:sp>
        <p:nvSpPr>
          <p:cNvPr id="14" name="TextBox 13">
            <a:extLst>
              <a:ext uri="{FF2B5EF4-FFF2-40B4-BE49-F238E27FC236}">
                <a16:creationId xmlns:a16="http://schemas.microsoft.com/office/drawing/2014/main" id="{3E32909F-F005-7B7C-D32A-0ECCC74942E9}"/>
              </a:ext>
            </a:extLst>
          </p:cNvPr>
          <p:cNvSpPr txBox="1"/>
          <p:nvPr/>
        </p:nvSpPr>
        <p:spPr>
          <a:xfrm>
            <a:off x="131233" y="0"/>
            <a:ext cx="7531100" cy="7848302"/>
          </a:xfrm>
          <a:prstGeom prst="rect">
            <a:avLst/>
          </a:prstGeom>
          <a:noFill/>
        </p:spPr>
        <p:txBody>
          <a:bodyPr wrap="square">
            <a:spAutoFit/>
          </a:bodyPr>
          <a:lstStyle/>
          <a:p>
            <a:pPr algn="l" rtl="0" fontAlgn="base"/>
            <a:r>
              <a:rPr lang="en-US" b="1" i="0" dirty="0">
                <a:solidFill>
                  <a:srgbClr val="000000"/>
                </a:solidFill>
                <a:effectLst/>
                <a:latin typeface="helvetica-w01-light"/>
              </a:rPr>
              <a:t>Beetroot Microgreens </a:t>
            </a:r>
            <a:r>
              <a:rPr lang="en-US" b="0" i="0" dirty="0">
                <a:solidFill>
                  <a:srgbClr val="000000"/>
                </a:solidFill>
                <a:effectLst/>
                <a:latin typeface="helvetica-w01-light"/>
              </a:rPr>
              <a:t>are an excellent variety for first-time growers, beetroot microgreens are very easy to grow and are usually ready to harvest in 12 to 15 days from seed. They are very nutritious containing many vitamins and minerals.</a:t>
            </a:r>
          </a:p>
          <a:p>
            <a:pPr algn="l" rtl="0" fontAlgn="base"/>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Beetroot microgreens have plenty of antioxidants, anti-inflammatory and body cleansing properties.</a:t>
            </a:r>
          </a:p>
          <a:p>
            <a:pPr algn="l" rtl="0" fontAlgn="base"/>
            <a:endParaRPr lang="en-US" b="0" i="0" dirty="0">
              <a:solidFill>
                <a:srgbClr val="000000"/>
              </a:solidFill>
              <a:effectLst/>
              <a:latin typeface="helvetica-w01-light"/>
            </a:endParaRPr>
          </a:p>
          <a:p>
            <a:pPr algn="l" rtl="0" fontAlgn="base"/>
            <a:r>
              <a:rPr lang="en-US" b="0" i="0" dirty="0">
                <a:solidFill>
                  <a:srgbClr val="000000"/>
                </a:solidFill>
                <a:effectLst/>
                <a:latin typeface="helvetica-w01-light"/>
              </a:rPr>
              <a:t>The list of health benefits include the following:</a:t>
            </a:r>
          </a:p>
          <a:p>
            <a:pPr algn="l" rtl="0" fontAlgn="base">
              <a:buFont typeface="Arial" panose="020B0604020202020204" pitchFamily="34" charset="0"/>
              <a:buChar char="•"/>
            </a:pPr>
            <a:r>
              <a:rPr lang="en-US" b="0" i="0" dirty="0">
                <a:solidFill>
                  <a:srgbClr val="000000"/>
                </a:solidFill>
                <a:effectLst/>
                <a:latin typeface="var(--ricos-custom-p-font-family,unset)"/>
              </a:rPr>
              <a:t>Helps build blood, revitalizes tissues and detoxifies the body</a:t>
            </a:r>
          </a:p>
          <a:p>
            <a:pPr algn="l" rtl="0" fontAlgn="base">
              <a:buFont typeface="Arial" panose="020B0604020202020204" pitchFamily="34" charset="0"/>
              <a:buChar char="•"/>
            </a:pPr>
            <a:r>
              <a:rPr lang="en-US" b="0" i="0" dirty="0">
                <a:solidFill>
                  <a:srgbClr val="000000"/>
                </a:solidFill>
                <a:effectLst/>
                <a:latin typeface="var(--ricos-custom-p-font-family,unset)"/>
              </a:rPr>
              <a:t>Prevents inflammations and removes fatigue</a:t>
            </a:r>
          </a:p>
          <a:p>
            <a:pPr algn="l" rtl="0" fontAlgn="base">
              <a:buFont typeface="Arial" panose="020B0604020202020204" pitchFamily="34" charset="0"/>
              <a:buChar char="•"/>
            </a:pPr>
            <a:r>
              <a:rPr lang="en-US" b="0" i="0" dirty="0">
                <a:solidFill>
                  <a:srgbClr val="000000"/>
                </a:solidFill>
                <a:effectLst/>
                <a:latin typeface="var(--ricos-custom-p-font-family,unset)"/>
              </a:rPr>
              <a:t>Fights against cancer</a:t>
            </a:r>
          </a:p>
          <a:p>
            <a:pPr algn="l" rtl="0" fontAlgn="base">
              <a:buFont typeface="Arial" panose="020B0604020202020204" pitchFamily="34" charset="0"/>
              <a:buChar char="•"/>
            </a:pPr>
            <a:r>
              <a:rPr lang="en-US" b="0" i="0" dirty="0">
                <a:solidFill>
                  <a:srgbClr val="000000"/>
                </a:solidFill>
                <a:effectLst/>
                <a:latin typeface="var(--ricos-custom-p-font-family,unset)"/>
              </a:rPr>
              <a:t>Anti Aging</a:t>
            </a:r>
          </a:p>
          <a:p>
            <a:pPr algn="l" rtl="0" fontAlgn="base">
              <a:buFont typeface="Arial" panose="020B0604020202020204" pitchFamily="34" charset="0"/>
              <a:buChar char="•"/>
            </a:pPr>
            <a:r>
              <a:rPr lang="en-US" b="0" i="0" dirty="0">
                <a:solidFill>
                  <a:srgbClr val="000000"/>
                </a:solidFill>
                <a:effectLst/>
                <a:latin typeface="var(--ricos-custom-p-font-family,unset)"/>
              </a:rPr>
              <a:t>Improves Skin Health</a:t>
            </a:r>
          </a:p>
          <a:p>
            <a:pPr algn="l" rtl="0" fontAlgn="base">
              <a:buFont typeface="Arial" panose="020B0604020202020204" pitchFamily="34" charset="0"/>
              <a:buChar char="•"/>
            </a:pPr>
            <a:r>
              <a:rPr lang="en-US" b="0" i="0" dirty="0">
                <a:solidFill>
                  <a:srgbClr val="000000"/>
                </a:solidFill>
                <a:effectLst/>
                <a:latin typeface="var(--ricos-custom-p-font-family,unset)"/>
              </a:rPr>
              <a:t>Lowers blood pressure</a:t>
            </a:r>
          </a:p>
          <a:p>
            <a:pPr algn="l" rtl="0" fontAlgn="base">
              <a:buFont typeface="Arial" panose="020B0604020202020204" pitchFamily="34" charset="0"/>
              <a:buChar char="•"/>
            </a:pPr>
            <a:r>
              <a:rPr lang="en-US" b="0" i="0" dirty="0">
                <a:solidFill>
                  <a:srgbClr val="000000"/>
                </a:solidFill>
                <a:effectLst/>
                <a:latin typeface="var(--ricos-custom-p-font-family,unset)"/>
              </a:rPr>
              <a:t>Reduces risk of heart disease</a:t>
            </a:r>
          </a:p>
          <a:p>
            <a:pPr algn="l" rtl="0" fontAlgn="base">
              <a:buFont typeface="Arial" panose="020B0604020202020204" pitchFamily="34" charset="0"/>
              <a:buChar char="•"/>
            </a:pPr>
            <a:r>
              <a:rPr lang="en-US" b="0" i="0" dirty="0">
                <a:solidFill>
                  <a:srgbClr val="000000"/>
                </a:solidFill>
                <a:effectLst/>
                <a:latin typeface="var(--ricos-custom-p-font-family,unset)"/>
              </a:rPr>
              <a:t>Reduces risk of strokes</a:t>
            </a:r>
          </a:p>
          <a:p>
            <a:pPr algn="l" rtl="0" fontAlgn="base">
              <a:buFont typeface="Arial" panose="020B0604020202020204" pitchFamily="34" charset="0"/>
              <a:buChar char="•"/>
            </a:pPr>
            <a:r>
              <a:rPr lang="en-US" b="0" i="0" dirty="0">
                <a:solidFill>
                  <a:srgbClr val="000000"/>
                </a:solidFill>
                <a:effectLst/>
                <a:latin typeface="var(--ricos-custom-p-font-family,unset)"/>
              </a:rPr>
              <a:t>Promotes Liver Health</a:t>
            </a:r>
          </a:p>
          <a:p>
            <a:pPr algn="l" rtl="0" fontAlgn="base">
              <a:buFont typeface="Arial" panose="020B0604020202020204" pitchFamily="34" charset="0"/>
              <a:buChar char="•"/>
            </a:pPr>
            <a:r>
              <a:rPr lang="en-US" b="0" i="0" dirty="0">
                <a:solidFill>
                  <a:srgbClr val="000000"/>
                </a:solidFill>
                <a:effectLst/>
                <a:latin typeface="var(--ricos-custom-p-font-family,unset)"/>
              </a:rPr>
              <a:t>Boosts Energy levels</a:t>
            </a:r>
          </a:p>
          <a:p>
            <a:pPr algn="l" rtl="0" fontAlgn="base">
              <a:buFont typeface="Arial" panose="020B0604020202020204" pitchFamily="34" charset="0"/>
              <a:buChar char="•"/>
            </a:pPr>
            <a:r>
              <a:rPr lang="en-US" b="0" i="0" dirty="0">
                <a:solidFill>
                  <a:srgbClr val="000000"/>
                </a:solidFill>
                <a:effectLst/>
                <a:latin typeface="var(--ricos-custom-p-font-family,unset)"/>
              </a:rPr>
              <a:t>Promotes Good Brain Health</a:t>
            </a:r>
          </a:p>
          <a:p>
            <a:pPr algn="l" rtl="0" fontAlgn="base">
              <a:buFont typeface="Arial" panose="020B0604020202020204" pitchFamily="34" charset="0"/>
              <a:buChar char="•"/>
            </a:pPr>
            <a:r>
              <a:rPr lang="en-US" b="0" i="0" dirty="0">
                <a:solidFill>
                  <a:srgbClr val="000000"/>
                </a:solidFill>
                <a:effectLst/>
                <a:latin typeface="var(--ricos-custom-p-font-family,unset)"/>
              </a:rPr>
              <a:t>Controls Blood Sugar Levels</a:t>
            </a:r>
          </a:p>
          <a:p>
            <a:pPr algn="l" rtl="0" fontAlgn="base">
              <a:buFont typeface="Arial" panose="020B0604020202020204" pitchFamily="34" charset="0"/>
              <a:buChar char="•"/>
            </a:pPr>
            <a:r>
              <a:rPr lang="en-US" b="0" i="0" dirty="0">
                <a:solidFill>
                  <a:srgbClr val="000000"/>
                </a:solidFill>
                <a:effectLst/>
                <a:latin typeface="var(--ricos-custom-p-font-family,unset)"/>
              </a:rPr>
              <a:t>Aids Digestion</a:t>
            </a:r>
          </a:p>
          <a:p>
            <a:pPr algn="l" rtl="0" fontAlgn="base">
              <a:buFont typeface="Arial" panose="020B0604020202020204" pitchFamily="34" charset="0"/>
              <a:buChar char="•"/>
            </a:pPr>
            <a:r>
              <a:rPr lang="en-US" b="0" i="0" dirty="0">
                <a:solidFill>
                  <a:srgbClr val="000000"/>
                </a:solidFill>
                <a:effectLst/>
                <a:latin typeface="var(--ricos-custom-p-font-family,unset)"/>
              </a:rPr>
              <a:t>Treats Anemia</a:t>
            </a:r>
          </a:p>
          <a:p>
            <a:pPr algn="l" rtl="0" fontAlgn="base">
              <a:buFont typeface="Arial" panose="020B0604020202020204" pitchFamily="34" charset="0"/>
              <a:buChar char="•"/>
            </a:pPr>
            <a:r>
              <a:rPr lang="en-US" b="0" i="0" dirty="0">
                <a:solidFill>
                  <a:srgbClr val="000000"/>
                </a:solidFill>
                <a:effectLst/>
                <a:latin typeface="var(--ricos-custom-p-font-family,unset)"/>
              </a:rPr>
              <a:t>Prevents Osteoporosis</a:t>
            </a:r>
          </a:p>
          <a:p>
            <a:pPr algn="l" rtl="0" fontAlgn="base">
              <a:buFont typeface="Arial" panose="020B0604020202020204" pitchFamily="34" charset="0"/>
              <a:buChar char="•"/>
            </a:pPr>
            <a:r>
              <a:rPr lang="en-US" b="0" i="0" dirty="0">
                <a:solidFill>
                  <a:srgbClr val="000000"/>
                </a:solidFill>
                <a:effectLst/>
                <a:latin typeface="var(--ricos-custom-p-font-family,unset)"/>
              </a:rPr>
              <a:t>Prevents Cataracts</a:t>
            </a:r>
          </a:p>
          <a:p>
            <a:br>
              <a:rPr lang="en-US" b="0" i="0" dirty="0">
                <a:solidFill>
                  <a:srgbClr val="000000"/>
                </a:solidFill>
                <a:effectLst/>
                <a:latin typeface="helvetica-w01-light"/>
              </a:rPr>
            </a:br>
            <a:endParaRPr lang="en-US" dirty="0"/>
          </a:p>
        </p:txBody>
      </p:sp>
      <p:pic>
        <p:nvPicPr>
          <p:cNvPr id="13314" name="Picture 2" descr="Image result for microgreens beet">
            <a:extLst>
              <a:ext uri="{FF2B5EF4-FFF2-40B4-BE49-F238E27FC236}">
                <a16:creationId xmlns:a16="http://schemas.microsoft.com/office/drawing/2014/main" id="{17B3950C-E6CD-A4C0-44BC-E1B49E222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463" y="219732"/>
            <a:ext cx="3714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microgreens beet">
            <a:extLst>
              <a:ext uri="{FF2B5EF4-FFF2-40B4-BE49-F238E27FC236}">
                <a16:creationId xmlns:a16="http://schemas.microsoft.com/office/drawing/2014/main" id="{529F5DAF-447A-C7F8-05AA-ECE84AF31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952" y="3364296"/>
            <a:ext cx="4883261" cy="318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43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1186544" y="-1"/>
            <a:ext cx="3944790" cy="1845127"/>
          </a:xfrm>
        </p:spPr>
        <p:txBody>
          <a:bodyPr anchor="ctr">
            <a:normAutofit/>
          </a:bodyPr>
          <a:lstStyle/>
          <a:p>
            <a:r>
              <a:rPr lang="en-US" dirty="0"/>
              <a:t>HEALTH BENEFITS OF MICROGREENS 	</a:t>
            </a:r>
          </a:p>
        </p:txBody>
      </p:sp>
      <p:pic>
        <p:nvPicPr>
          <p:cNvPr id="1028" name="Picture 4" descr="Kit for Growing Microgreens Coriander Chicory Non GMO Seeds | Etsy">
            <a:extLst>
              <a:ext uri="{FF2B5EF4-FFF2-40B4-BE49-F238E27FC236}">
                <a16:creationId xmlns:a16="http://schemas.microsoft.com/office/drawing/2014/main" id="{CA350F7A-C27D-67A6-0572-062E683C4B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92" b="12079"/>
          <a:stretch/>
        </p:blipFill>
        <p:spPr bwMode="auto">
          <a:xfrm>
            <a:off x="20" y="4495800"/>
            <a:ext cx="5745187" cy="2362199"/>
          </a:xfrm>
          <a:prstGeom prst="rect">
            <a:avLst/>
          </a:prstGeom>
          <a:solidFill>
            <a:srgbClr val="FFFFFF"/>
          </a:solidFill>
        </p:spPr>
      </p:pic>
      <p:sp>
        <p:nvSpPr>
          <p:cNvPr id="57" name="Date Placeholder 56">
            <a:extLst>
              <a:ext uri="{FF2B5EF4-FFF2-40B4-BE49-F238E27FC236}">
                <a16:creationId xmlns:a16="http://schemas.microsoft.com/office/drawing/2014/main" id="{653BB8CA-23AF-4226-9FB3-FA1964EBA661}"/>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20XX</a:t>
            </a:r>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6"/>
          </p:nvPr>
        </p:nvSpPr>
        <p:spPr>
          <a:xfrm>
            <a:off x="5627913" y="0"/>
            <a:ext cx="6564087" cy="3614737"/>
          </a:xfrm>
        </p:spPr>
        <p:txBody>
          <a:bodyPr anchor="t">
            <a:normAutofit/>
          </a:bodyPr>
          <a:lstStyle/>
          <a:p>
            <a:pPr marL="0" marR="0">
              <a:lnSpc>
                <a:spcPct val="115000"/>
              </a:lnSpc>
              <a:spcBef>
                <a:spcPts val="0"/>
              </a:spcBef>
              <a:spcAft>
                <a:spcPts val="800"/>
              </a:spcAft>
            </a:pPr>
            <a:r>
              <a:rPr lang="en-US" sz="1200" dirty="0">
                <a:effectLst/>
              </a:rPr>
              <a:t>-They’re nutrient-dense and a rich source of up to </a:t>
            </a:r>
            <a:r>
              <a:rPr lang="en-US" sz="1200" b="1" dirty="0">
                <a:effectLst/>
              </a:rPr>
              <a:t>25-40 times </a:t>
            </a:r>
            <a:r>
              <a:rPr lang="en-US" sz="1200" dirty="0">
                <a:effectLst/>
              </a:rPr>
              <a:t>as many nutrients as mature vegetable greens.</a:t>
            </a:r>
          </a:p>
          <a:p>
            <a:pPr marL="0" marR="0">
              <a:lnSpc>
                <a:spcPct val="115000"/>
              </a:lnSpc>
              <a:spcBef>
                <a:spcPts val="0"/>
              </a:spcBef>
              <a:spcAft>
                <a:spcPts val="800"/>
              </a:spcAft>
            </a:pPr>
            <a:r>
              <a:rPr lang="en-US" sz="1200" dirty="0"/>
              <a:t>-</a:t>
            </a:r>
            <a:r>
              <a:rPr lang="en-US" sz="1200" b="1" dirty="0"/>
              <a:t>One oz of Broccoli </a:t>
            </a:r>
            <a:r>
              <a:rPr lang="en-US" sz="1200" dirty="0"/>
              <a:t>microgreens is equal to 11 pounds of the adult plant</a:t>
            </a:r>
            <a:endParaRPr lang="en-US" sz="1200" dirty="0">
              <a:effectLst/>
            </a:endParaRPr>
          </a:p>
          <a:p>
            <a:pPr marL="0" marR="0">
              <a:lnSpc>
                <a:spcPct val="115000"/>
              </a:lnSpc>
              <a:spcBef>
                <a:spcPts val="0"/>
              </a:spcBef>
              <a:spcAft>
                <a:spcPts val="800"/>
              </a:spcAft>
            </a:pPr>
            <a:r>
              <a:rPr lang="en-US" sz="1200" dirty="0">
                <a:effectLst/>
              </a:rPr>
              <a:t>-</a:t>
            </a:r>
            <a:r>
              <a:rPr lang="en-US" sz="1200" dirty="0"/>
              <a:t>This is a f</a:t>
            </a:r>
            <a:r>
              <a:rPr lang="en-US" sz="1200" dirty="0">
                <a:effectLst/>
              </a:rPr>
              <a:t>ood that is </a:t>
            </a:r>
            <a:r>
              <a:rPr lang="en-US" sz="1200" b="1" dirty="0">
                <a:effectLst/>
              </a:rPr>
              <a:t>energetically</a:t>
            </a:r>
            <a:r>
              <a:rPr lang="en-US" sz="1200" dirty="0">
                <a:effectLst/>
              </a:rPr>
              <a:t> therapeutic (24 hours from harvest).  </a:t>
            </a:r>
            <a:r>
              <a:rPr lang="en-US" sz="1200" dirty="0"/>
              <a:t>A week or so after harvest a plant loses much of its vitality.  </a:t>
            </a:r>
            <a:endParaRPr lang="en-US" sz="1200" dirty="0">
              <a:effectLst/>
            </a:endParaRPr>
          </a:p>
          <a:p>
            <a:pPr marL="0" marR="0">
              <a:lnSpc>
                <a:spcPct val="115000"/>
              </a:lnSpc>
              <a:spcBef>
                <a:spcPts val="0"/>
              </a:spcBef>
              <a:spcAft>
                <a:spcPts val="800"/>
              </a:spcAft>
            </a:pPr>
            <a:endParaRPr lang="en-US" sz="1200" dirty="0">
              <a:effectLst/>
            </a:endParaRPr>
          </a:p>
        </p:txBody>
      </p:sp>
      <p:sp>
        <p:nvSpPr>
          <p:cNvPr id="58" name="Footer Placeholder 57">
            <a:extLst>
              <a:ext uri="{FF2B5EF4-FFF2-40B4-BE49-F238E27FC236}">
                <a16:creationId xmlns:a16="http://schemas.microsoft.com/office/drawing/2014/main" id="{4DDD181B-D1CF-4E5A-B354-DE584F3F2B23}"/>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Pitch deck</a:t>
            </a:r>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EA87306C-81BA-4795-A5CA-9392456A8C1E}" type="slidenum">
              <a:rPr lang="en-US" smtClean="0"/>
              <a:pPr>
                <a:spcAft>
                  <a:spcPts val="600"/>
                </a:spcAft>
              </a:pPr>
              <a:t>2</a:t>
            </a:fld>
            <a:endParaRPr lang="en-US"/>
          </a:p>
        </p:txBody>
      </p:sp>
      <p:pic>
        <p:nvPicPr>
          <p:cNvPr id="1030" name="Picture 6" descr="5 Ridiculously Easy Ideas For Growing Microgreens Indoors">
            <a:extLst>
              <a:ext uri="{FF2B5EF4-FFF2-40B4-BE49-F238E27FC236}">
                <a16:creationId xmlns:a16="http://schemas.microsoft.com/office/drawing/2014/main" id="{D851DA74-00FC-A0F3-4D38-C3E631253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87" y="3614737"/>
            <a:ext cx="451485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Grow Ultra-Healthy Microgreens At Home | Alsip Home &amp; Nursery ...">
            <a:extLst>
              <a:ext uri="{FF2B5EF4-FFF2-40B4-BE49-F238E27FC236}">
                <a16:creationId xmlns:a16="http://schemas.microsoft.com/office/drawing/2014/main" id="{149E134B-15FC-B13F-EE74-88FFBCC35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42" y="1459364"/>
            <a:ext cx="45148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3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A2CA79D-7B9E-8799-82F5-65CD2F8814CC}"/>
              </a:ext>
            </a:extLst>
          </p:cNvPr>
          <p:cNvSpPr>
            <a:spLocks noGrp="1"/>
          </p:cNvSpPr>
          <p:nvPr>
            <p:ph type="title"/>
          </p:nvPr>
        </p:nvSpPr>
        <p:spPr/>
        <p:txBody>
          <a:bodyPr/>
          <a:lstStyle/>
          <a:p>
            <a:r>
              <a:rPr lang="en-US" dirty="0"/>
              <a:t>FOOD SAFETY</a:t>
            </a:r>
          </a:p>
        </p:txBody>
      </p:sp>
      <p:sp>
        <p:nvSpPr>
          <p:cNvPr id="15" name="Text Placeholder 14">
            <a:extLst>
              <a:ext uri="{FF2B5EF4-FFF2-40B4-BE49-F238E27FC236}">
                <a16:creationId xmlns:a16="http://schemas.microsoft.com/office/drawing/2014/main" id="{E14A9FE8-5475-61E6-01C3-88E1ED5F5C2E}"/>
              </a:ext>
            </a:extLst>
          </p:cNvPr>
          <p:cNvSpPr>
            <a:spLocks noGrp="1"/>
          </p:cNvSpPr>
          <p:nvPr>
            <p:ph type="body" sz="quarter" idx="12"/>
          </p:nvPr>
        </p:nvSpPr>
        <p:spPr>
          <a:xfrm>
            <a:off x="3925732" y="110003"/>
            <a:ext cx="8030220" cy="6655181"/>
          </a:xfrm>
        </p:spPr>
        <p:txBody>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-At times we can't even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trust</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organic produce.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-Even if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GMO’s</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and pesticides are absent soil in this country is depleted of nutrition.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Bio sludge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is a human waste fertilizer that can be used in Organic produce.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-In the state of Washington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liquified human cadavers</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are allowed, by law, to be used as fertilizer (this includes organic produce).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3" name="Picture 10" descr="How EPA Faked the Entire Science of Sewage Sludge Safety: A">
            <a:extLst>
              <a:ext uri="{FF2B5EF4-FFF2-40B4-BE49-F238E27FC236}">
                <a16:creationId xmlns:a16="http://schemas.microsoft.com/office/drawing/2014/main" id="{AC23E4CD-582C-4750-5D63-E0B6B3035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032" y="3235974"/>
            <a:ext cx="45148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Biosolids">
            <a:extLst>
              <a:ext uri="{FF2B5EF4-FFF2-40B4-BE49-F238E27FC236}">
                <a16:creationId xmlns:a16="http://schemas.microsoft.com/office/drawing/2014/main" id="{0C911884-D7A7-9A02-E87B-088AAA47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231" y="3378849"/>
            <a:ext cx="45148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0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Date Placeholder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a:lstStyle/>
          <a:p>
            <a:r>
              <a:rPr lang="en-US" dirty="0"/>
              <a:t>20XX</a:t>
            </a:r>
          </a:p>
        </p:txBody>
      </p:sp>
      <p:sp>
        <p:nvSpPr>
          <p:cNvPr id="257" name="Footer Placeholder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8" name="Text Placeholder 7">
            <a:extLst>
              <a:ext uri="{FF2B5EF4-FFF2-40B4-BE49-F238E27FC236}">
                <a16:creationId xmlns:a16="http://schemas.microsoft.com/office/drawing/2014/main" id="{85E89AEE-CC60-24ED-A492-CA13A9E7A338}"/>
              </a:ext>
            </a:extLst>
          </p:cNvPr>
          <p:cNvSpPr>
            <a:spLocks noGrp="1"/>
          </p:cNvSpPr>
          <p:nvPr>
            <p:ph type="body" sz="quarter" idx="12"/>
          </p:nvPr>
        </p:nvSpPr>
        <p:spPr>
          <a:xfrm>
            <a:off x="5609580" y="410792"/>
            <a:ext cx="7137017" cy="6036415"/>
          </a:xfrm>
        </p:spPr>
        <p:txBody>
          <a:bodyPr/>
          <a:lstStyle/>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Microgreens </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bypass the risks </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of: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-Pesticides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-Use of bio sludge (on organic produce)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-Poor soil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-GMO’s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-Poor nutritional content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Microgreens </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are</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-Higher in nutritional density than mature plant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-More cost effective in nutritional density per dollar than </a:t>
            </a:r>
          </a:p>
          <a:p>
            <a:pPr marL="0" marR="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  the </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mature plant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-More sustainable and locally grown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-Energetic (freshly harvested)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64" name="Picture 16" descr="5 Reasons You Should Grow Microgreens and Shoots for Your Kitchen | The ...">
            <a:extLst>
              <a:ext uri="{FF2B5EF4-FFF2-40B4-BE49-F238E27FC236}">
                <a16:creationId xmlns:a16="http://schemas.microsoft.com/office/drawing/2014/main" id="{60CE288D-E50B-EADB-5B6D-D12A59AD3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08" y="402246"/>
            <a:ext cx="4514850" cy="29813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ow to Grow Microgreen indoors? - Slick Garden">
            <a:extLst>
              <a:ext uri="{FF2B5EF4-FFF2-40B4-BE49-F238E27FC236}">
                <a16:creationId xmlns:a16="http://schemas.microsoft.com/office/drawing/2014/main" id="{A8B70A50-E7B1-C4D4-1D90-29321BCE5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08" y="3599232"/>
            <a:ext cx="451485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0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25">
            <a:extLst>
              <a:ext uri="{FF2B5EF4-FFF2-40B4-BE49-F238E27FC236}">
                <a16:creationId xmlns:a16="http://schemas.microsoft.com/office/drawing/2014/main" id="{F72F8167-A007-470B-91F8-9FD147915936}"/>
              </a:ext>
            </a:extLst>
          </p:cNvPr>
          <p:cNvSpPr>
            <a:spLocks noGrp="1"/>
          </p:cNvSpPr>
          <p:nvPr>
            <p:ph type="dt" sz="half" idx="2"/>
          </p:nvPr>
        </p:nvSpPr>
        <p:spPr>
          <a:xfrm>
            <a:off x="838200" y="6356350"/>
            <a:ext cx="2743200" cy="365125"/>
          </a:xfrm>
        </p:spPr>
        <p:txBody>
          <a:bodyPr/>
          <a:lstStyle/>
          <a:p>
            <a:r>
              <a:rPr lang="en-US"/>
              <a:t>20XX</a:t>
            </a:r>
            <a:endParaRPr lang="en-US" dirty="0"/>
          </a:p>
        </p:txBody>
      </p:sp>
      <p:sp>
        <p:nvSpPr>
          <p:cNvPr id="27" name="Footer Placeholder 26">
            <a:extLst>
              <a:ext uri="{FF2B5EF4-FFF2-40B4-BE49-F238E27FC236}">
                <a16:creationId xmlns:a16="http://schemas.microsoft.com/office/drawing/2014/main" id="{C3D8D50B-B373-41DD-AF52-1CAB93D959AA}"/>
              </a:ext>
            </a:extLst>
          </p:cNvPr>
          <p:cNvSpPr>
            <a:spLocks noGrp="1"/>
          </p:cNvSpPr>
          <p:nvPr>
            <p:ph type="ftr" sz="quarter" idx="3"/>
          </p:nvPr>
        </p:nvSpPr>
        <p:spPr>
          <a:xfrm>
            <a:off x="4038600" y="6356350"/>
            <a:ext cx="4114800" cy="365125"/>
          </a:xfrm>
        </p:spPr>
        <p:txBody>
          <a:bodyPr/>
          <a:lstStyle/>
          <a:p>
            <a:r>
              <a:rPr lang="en-US"/>
              <a:t>Pitch deck</a:t>
            </a:r>
            <a:endParaRPr lang="en-US" dirty="0"/>
          </a:p>
        </p:txBody>
      </p:sp>
      <p:sp>
        <p:nvSpPr>
          <p:cNvPr id="28" name="Slide Number Placeholder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a:t>
            </a:fld>
            <a:endParaRPr lang="en-US" dirty="0"/>
          </a:p>
        </p:txBody>
      </p:sp>
      <p:sp>
        <p:nvSpPr>
          <p:cNvPr id="3" name="Title 2">
            <a:extLst>
              <a:ext uri="{FF2B5EF4-FFF2-40B4-BE49-F238E27FC236}">
                <a16:creationId xmlns:a16="http://schemas.microsoft.com/office/drawing/2014/main" id="{DD78DC19-DE57-D2FA-BA66-70768A5D5FAB}"/>
              </a:ext>
            </a:extLst>
          </p:cNvPr>
          <p:cNvSpPr>
            <a:spLocks noGrp="1"/>
          </p:cNvSpPr>
          <p:nvPr>
            <p:ph type="title"/>
          </p:nvPr>
        </p:nvSpPr>
        <p:spPr/>
        <p:txBody>
          <a:bodyPr/>
          <a:lstStyle/>
          <a:p>
            <a:r>
              <a:rPr lang="en-US" sz="1800" dirty="0">
                <a:effectLst/>
                <a:latin typeface="Calibri Light" panose="020F0302020204030204" pitchFamily="34" charset="0"/>
                <a:ea typeface="Calibri" panose="020F0502020204030204" pitchFamily="34" charset="0"/>
                <a:cs typeface="Times New Roman" panose="02020603050405020304" pitchFamily="18" charset="0"/>
              </a:rPr>
              <a:t>CONVENIENCE AND COST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3" name="TextBox 32">
            <a:extLst>
              <a:ext uri="{FF2B5EF4-FFF2-40B4-BE49-F238E27FC236}">
                <a16:creationId xmlns:a16="http://schemas.microsoft.com/office/drawing/2014/main" id="{8E0CD746-B403-A139-666D-87E1F8244C98}"/>
              </a:ext>
            </a:extLst>
          </p:cNvPr>
          <p:cNvSpPr txBox="1"/>
          <p:nvPr/>
        </p:nvSpPr>
        <p:spPr>
          <a:xfrm>
            <a:off x="5541579" y="2025879"/>
            <a:ext cx="5971560" cy="4148508"/>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-Typically, $25 is priced for one pound of microgreens (one tray) as opposed to $6 per pound of organic broccoli or spinach.  </a:t>
            </a:r>
          </a:p>
          <a:p>
            <a:pPr marL="0" marR="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-However, microgreens give up </a:t>
            </a:r>
            <a:r>
              <a:rPr lang="en-US" b="1" dirty="0">
                <a:latin typeface="Calibri Light" panose="020F0302020204030204" pitchFamily="34" charset="0"/>
                <a:ea typeface="Calibri" panose="020F0502020204030204" pitchFamily="34" charset="0"/>
                <a:cs typeface="Times New Roman" panose="02020603050405020304" pitchFamily="18" charset="0"/>
              </a:rPr>
              <a:t>to</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6x to 10x of nutrition per dollar</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compared to the adult organic plant.</a:t>
            </a: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-One tray/pound of microgreen broccoli is equal to more than </a:t>
            </a:r>
            <a:r>
              <a:rPr lang="en-US" b="1" dirty="0">
                <a:latin typeface="Calibri Light" panose="020F0302020204030204" pitchFamily="34" charset="0"/>
                <a:ea typeface="Calibri" panose="020F0502020204030204" pitchFamily="34" charset="0"/>
                <a:cs typeface="Times New Roman" panose="02020603050405020304" pitchFamily="18" charset="0"/>
              </a:rPr>
              <a:t>150 pounds </a:t>
            </a:r>
            <a:r>
              <a:rPr lang="en-US" dirty="0">
                <a:latin typeface="Calibri Light" panose="020F0302020204030204" pitchFamily="34" charset="0"/>
                <a:ea typeface="Calibri" panose="020F0502020204030204" pitchFamily="34" charset="0"/>
                <a:cs typeface="Times New Roman" panose="02020603050405020304" pitchFamily="18" charset="0"/>
              </a:rPr>
              <a:t>of the adult plant.</a:t>
            </a:r>
          </a:p>
          <a:p>
            <a:pPr marL="0" marR="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-This helps geriatrics get their nutrition while eating and paying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-Easy to feed to children nutritionally dense vegetables this way.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Why Eat Microgreens vs. Mature Regular Greens - Plant Hardware">
            <a:extLst>
              <a:ext uri="{FF2B5EF4-FFF2-40B4-BE49-F238E27FC236}">
                <a16:creationId xmlns:a16="http://schemas.microsoft.com/office/drawing/2014/main" id="{17DDE0C9-3D78-112F-781F-7B0473C78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52" y="1440938"/>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ilantro (Coriandrum sativum) | Microgreens Corner">
            <a:extLst>
              <a:ext uri="{FF2B5EF4-FFF2-40B4-BE49-F238E27FC236}">
                <a16:creationId xmlns:a16="http://schemas.microsoft.com/office/drawing/2014/main" id="{05F8398D-295E-B13A-4D54-E92F18D30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52" y="3912112"/>
            <a:ext cx="45148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5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5A528E-55A9-D206-5F0A-6340D8BF63C9}"/>
              </a:ext>
            </a:extLst>
          </p:cNvPr>
          <p:cNvSpPr>
            <a:spLocks noGrp="1"/>
          </p:cNvSpPr>
          <p:nvPr>
            <p:ph type="title"/>
          </p:nvPr>
        </p:nvSpPr>
        <p:spPr>
          <a:xfrm>
            <a:off x="129123" y="136525"/>
            <a:ext cx="3049568" cy="640698"/>
          </a:xfrm>
        </p:spPr>
        <p:txBody>
          <a:bodyPr/>
          <a:lstStyle/>
          <a:p>
            <a:r>
              <a:rPr lang="en-US" sz="2000" dirty="0">
                <a:solidFill>
                  <a:schemeClr val="tx1"/>
                </a:solidFill>
              </a:rPr>
              <a:t>DISEASE TREATMENT</a:t>
            </a:r>
          </a:p>
        </p:txBody>
      </p:sp>
      <p:sp>
        <p:nvSpPr>
          <p:cNvPr id="10" name="Date Placeholder 9">
            <a:extLst>
              <a:ext uri="{FF2B5EF4-FFF2-40B4-BE49-F238E27FC236}">
                <a16:creationId xmlns:a16="http://schemas.microsoft.com/office/drawing/2014/main" id="{6DA86241-9750-782B-726D-6DD11C276AB9}"/>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ECED369C-A06A-3F90-90C0-85433ADEEBD8}"/>
              </a:ext>
            </a:extLst>
          </p:cNvPr>
          <p:cNvSpPr>
            <a:spLocks noGrp="1"/>
          </p:cNvSpPr>
          <p:nvPr>
            <p:ph type="ftr" sz="quarter" idx="3"/>
          </p:nvPr>
        </p:nvSpPr>
        <p:spPr/>
        <p:txBody>
          <a:bodyPr/>
          <a:lstStyle/>
          <a:p>
            <a:r>
              <a:rPr lang="en-US"/>
              <a:t>Pitch deck</a:t>
            </a:r>
            <a:endParaRPr lang="en-US" dirty="0"/>
          </a:p>
        </p:txBody>
      </p:sp>
      <p:sp>
        <p:nvSpPr>
          <p:cNvPr id="12" name="Slide Number Placeholder 11">
            <a:extLst>
              <a:ext uri="{FF2B5EF4-FFF2-40B4-BE49-F238E27FC236}">
                <a16:creationId xmlns:a16="http://schemas.microsoft.com/office/drawing/2014/main" id="{0CA6BBD3-59ED-3F21-2D94-A45EF84043D0}"/>
              </a:ext>
            </a:extLst>
          </p:cNvPr>
          <p:cNvSpPr>
            <a:spLocks noGrp="1"/>
          </p:cNvSpPr>
          <p:nvPr>
            <p:ph type="sldNum" sz="quarter" idx="4"/>
          </p:nvPr>
        </p:nvSpPr>
        <p:spPr/>
        <p:txBody>
          <a:bodyPr/>
          <a:lstStyle/>
          <a:p>
            <a:fld id="{EA87306C-81BA-4795-A5CA-9392456A8C1E}" type="slidenum">
              <a:rPr lang="en-US" smtClean="0"/>
              <a:pPr/>
              <a:t>6</a:t>
            </a:fld>
            <a:endParaRPr lang="en-US" dirty="0"/>
          </a:p>
        </p:txBody>
      </p:sp>
      <p:sp>
        <p:nvSpPr>
          <p:cNvPr id="14" name="TextBox 13">
            <a:extLst>
              <a:ext uri="{FF2B5EF4-FFF2-40B4-BE49-F238E27FC236}">
                <a16:creationId xmlns:a16="http://schemas.microsoft.com/office/drawing/2014/main" id="{560A15F1-6521-C167-4657-3AED7575902E}"/>
              </a:ext>
            </a:extLst>
          </p:cNvPr>
          <p:cNvSpPr txBox="1"/>
          <p:nvPr/>
        </p:nvSpPr>
        <p:spPr>
          <a:xfrm>
            <a:off x="129123" y="990387"/>
            <a:ext cx="7268580" cy="5632311"/>
          </a:xfrm>
          <a:prstGeom prst="rect">
            <a:avLst/>
          </a:prstGeom>
          <a:noFill/>
        </p:spPr>
        <p:txBody>
          <a:bodyPr wrap="square">
            <a:spAutoFit/>
          </a:bodyPr>
          <a:lstStyle/>
          <a:p>
            <a:pPr algn="l"/>
            <a:r>
              <a:rPr lang="en-US" b="1" i="0" dirty="0">
                <a:solidFill>
                  <a:srgbClr val="292C33"/>
                </a:solidFill>
                <a:effectLst/>
                <a:latin typeface="Montserrat" panose="020B0604020202020204" pitchFamily="2" charset="0"/>
              </a:rPr>
              <a:t>Reducing Heart Disease</a:t>
            </a:r>
          </a:p>
          <a:p>
            <a:pPr algn="l"/>
            <a:r>
              <a:rPr lang="en-US" b="0" i="0" dirty="0">
                <a:solidFill>
                  <a:srgbClr val="444444"/>
                </a:solidFill>
                <a:effectLst/>
                <a:latin typeface="Lato" panose="020F0502020204030203" pitchFamily="34" charset="0"/>
              </a:rPr>
              <a:t>Vitamin K is an essential vitamin that is needed by the body for blood clotting and other important processes.</a:t>
            </a:r>
          </a:p>
          <a:p>
            <a:pPr algn="l"/>
            <a:r>
              <a:rPr lang="en-US" b="0" i="0" dirty="0">
                <a:solidFill>
                  <a:srgbClr val="444444"/>
                </a:solidFill>
                <a:effectLst/>
                <a:latin typeface="Lato" panose="020F0502020204030203" pitchFamily="34" charset="0"/>
              </a:rPr>
              <a:t>Improving vitamin K status may boost cardiovascular health by reducing arterial stiffness and improving blood pressure, says a new study published in the </a:t>
            </a:r>
            <a:r>
              <a:rPr lang="en-US" b="0" i="0" u="none" strike="noStrike" dirty="0">
                <a:solidFill>
                  <a:srgbClr val="49C610"/>
                </a:solidFill>
                <a:effectLst/>
                <a:latin typeface="Lato" panose="020F0502020204030203" pitchFamily="34" charset="0"/>
                <a:hlinkClick r:id="rId2"/>
              </a:rPr>
              <a:t>Journal of the American Heart Association</a:t>
            </a:r>
            <a:r>
              <a:rPr lang="en-US" b="0" i="0" dirty="0">
                <a:solidFill>
                  <a:srgbClr val="444444"/>
                </a:solidFill>
                <a:effectLst/>
                <a:latin typeface="Lato" panose="020F0502020204030203" pitchFamily="34" charset="0"/>
              </a:rPr>
              <a:t>.</a:t>
            </a:r>
          </a:p>
          <a:p>
            <a:pPr algn="l"/>
            <a:r>
              <a:rPr lang="en-US" b="1" i="0" dirty="0">
                <a:solidFill>
                  <a:srgbClr val="292C33"/>
                </a:solidFill>
                <a:effectLst/>
                <a:latin typeface="Montserrat" panose="020B0604020202020204" pitchFamily="2" charset="0"/>
              </a:rPr>
              <a:t>Fighting Cancer</a:t>
            </a:r>
          </a:p>
          <a:p>
            <a:pPr algn="l"/>
            <a:r>
              <a:rPr lang="en-US" b="0" i="0" dirty="0">
                <a:solidFill>
                  <a:srgbClr val="444444"/>
                </a:solidFill>
                <a:effectLst/>
                <a:latin typeface="Lato" panose="020F0502020204030203" pitchFamily="34" charset="0"/>
              </a:rPr>
              <a:t>Sulforaphane derives from the </a:t>
            </a:r>
            <a:r>
              <a:rPr lang="en-US" b="0" i="0" dirty="0" err="1">
                <a:solidFill>
                  <a:srgbClr val="444444"/>
                </a:solidFill>
                <a:effectLst/>
                <a:latin typeface="Lato" panose="020F0502020204030203" pitchFamily="34" charset="0"/>
              </a:rPr>
              <a:t>glucosinolate</a:t>
            </a:r>
            <a:r>
              <a:rPr lang="en-US" b="0" i="0" dirty="0">
                <a:solidFill>
                  <a:srgbClr val="444444"/>
                </a:solidFill>
                <a:effectLst/>
                <a:latin typeface="Lato" panose="020F0502020204030203" pitchFamily="34" charset="0"/>
              </a:rPr>
              <a:t> found in broccoli microgreens and has been widely </a:t>
            </a:r>
            <a:r>
              <a:rPr lang="en-US" b="0" i="0" u="none" strike="noStrike" dirty="0">
                <a:solidFill>
                  <a:srgbClr val="49C610"/>
                </a:solidFill>
                <a:effectLst/>
                <a:latin typeface="Lato" panose="020F0502020204030203" pitchFamily="34" charset="0"/>
                <a:hlinkClick r:id="rId3"/>
              </a:rPr>
              <a:t>researched</a:t>
            </a:r>
            <a:r>
              <a:rPr lang="en-US" b="0" i="0" dirty="0">
                <a:solidFill>
                  <a:srgbClr val="444444"/>
                </a:solidFill>
                <a:effectLst/>
                <a:latin typeface="Lato" panose="020F0502020204030203" pitchFamily="34" charset="0"/>
              </a:rPr>
              <a:t> and proven for its </a:t>
            </a:r>
            <a:r>
              <a:rPr lang="en-US" b="0" i="0" u="none" strike="noStrike" dirty="0">
                <a:solidFill>
                  <a:srgbClr val="49C610"/>
                </a:solidFill>
                <a:effectLst/>
                <a:latin typeface="Lato" panose="020F0502020204030203" pitchFamily="34" charset="0"/>
                <a:hlinkClick r:id="rId4"/>
              </a:rPr>
              <a:t>chemoprevention</a:t>
            </a:r>
            <a:r>
              <a:rPr lang="en-US" b="0" i="0" dirty="0">
                <a:solidFill>
                  <a:srgbClr val="444444"/>
                </a:solidFill>
                <a:effectLst/>
                <a:latin typeface="Lato" panose="020F0502020204030203" pitchFamily="34" charset="0"/>
              </a:rPr>
              <a:t> properties.</a:t>
            </a:r>
          </a:p>
          <a:p>
            <a:pPr algn="l"/>
            <a:r>
              <a:rPr lang="en-US" b="1" i="0" dirty="0">
                <a:solidFill>
                  <a:srgbClr val="292C33"/>
                </a:solidFill>
                <a:effectLst/>
                <a:latin typeface="Montserrat" panose="020B0604020202020204" pitchFamily="2" charset="0"/>
              </a:rPr>
              <a:t>Healthier Eyes</a:t>
            </a:r>
          </a:p>
          <a:p>
            <a:pPr algn="l"/>
            <a:r>
              <a:rPr lang="en-US" b="0" i="0" dirty="0">
                <a:solidFill>
                  <a:srgbClr val="444444"/>
                </a:solidFill>
                <a:effectLst/>
                <a:latin typeface="Lato" panose="020F0502020204030203" pitchFamily="34" charset="0"/>
              </a:rPr>
              <a:t>Over 40? No? Just wait, you’ll likely be squinting at your phone soon. Unless you’re planning on eating a lot leafier greens, including microgreens. </a:t>
            </a:r>
            <a:r>
              <a:rPr lang="en-US" b="0" i="0" dirty="0" err="1">
                <a:solidFill>
                  <a:srgbClr val="444444"/>
                </a:solidFill>
                <a:effectLst/>
                <a:latin typeface="Lato" panose="020F0502020204030203" pitchFamily="34" charset="0"/>
              </a:rPr>
              <a:t>Lutien</a:t>
            </a:r>
            <a:r>
              <a:rPr lang="en-US" b="0" i="0" dirty="0">
                <a:solidFill>
                  <a:srgbClr val="444444"/>
                </a:solidFill>
                <a:effectLst/>
                <a:latin typeface="Lato" panose="020F0502020204030203" pitchFamily="34" charset="0"/>
              </a:rPr>
              <a:t> (</a:t>
            </a:r>
            <a:r>
              <a:rPr lang="en-US" b="0" i="1" dirty="0">
                <a:solidFill>
                  <a:srgbClr val="444444"/>
                </a:solidFill>
                <a:effectLst/>
                <a:latin typeface="Lato" panose="020F0502020204030203" pitchFamily="34" charset="0"/>
              </a:rPr>
              <a:t>pronounced </a:t>
            </a:r>
            <a:r>
              <a:rPr lang="en-US" b="0" i="0" dirty="0">
                <a:solidFill>
                  <a:srgbClr val="444444"/>
                </a:solidFill>
                <a:effectLst/>
                <a:latin typeface="Lato" panose="020F0502020204030203" pitchFamily="34" charset="0"/>
              </a:rPr>
              <a:t>LOO-teen) is an important eye nutrient that may reduce your risk for macular degeneration (AMD) and cataracts.</a:t>
            </a:r>
          </a:p>
          <a:p>
            <a:pPr algn="l"/>
            <a:r>
              <a:rPr lang="en-US" b="0" i="0" dirty="0">
                <a:solidFill>
                  <a:srgbClr val="444444"/>
                </a:solidFill>
                <a:effectLst/>
                <a:latin typeface="Lato" panose="020F0502020204030203" pitchFamily="34" charset="0"/>
              </a:rPr>
              <a:t>Several </a:t>
            </a:r>
            <a:r>
              <a:rPr lang="en-US" b="0" i="0" u="none" strike="noStrike" dirty="0">
                <a:solidFill>
                  <a:srgbClr val="49C610"/>
                </a:solidFill>
                <a:effectLst/>
                <a:latin typeface="Lato" panose="020F0502020204030203" pitchFamily="34" charset="0"/>
                <a:hlinkClick r:id="rId5"/>
              </a:rPr>
              <a:t>studies</a:t>
            </a:r>
            <a:r>
              <a:rPr lang="en-US" b="0" i="0" dirty="0">
                <a:solidFill>
                  <a:srgbClr val="444444"/>
                </a:solidFill>
                <a:effectLst/>
                <a:latin typeface="Lato" panose="020F0502020204030203" pitchFamily="34" charset="0"/>
              </a:rPr>
              <a:t> have found that lutein can help prevent AMD or may slow progression of the disease.</a:t>
            </a:r>
          </a:p>
          <a:p>
            <a:pPr algn="l"/>
            <a:r>
              <a:rPr lang="en-US" b="0" i="0" dirty="0" err="1">
                <a:solidFill>
                  <a:srgbClr val="444444"/>
                </a:solidFill>
                <a:effectLst/>
                <a:latin typeface="Lato" panose="020F0502020204030203" pitchFamily="34" charset="0"/>
              </a:rPr>
              <a:t>Lutien</a:t>
            </a:r>
            <a:r>
              <a:rPr lang="en-US" b="0" i="0" dirty="0">
                <a:solidFill>
                  <a:srgbClr val="444444"/>
                </a:solidFill>
                <a:effectLst/>
                <a:latin typeface="Lato" panose="020F0502020204030203" pitchFamily="34" charset="0"/>
              </a:rPr>
              <a:t> is found in many green leafy plants, including spinach and Swiss chard microgreens .</a:t>
            </a:r>
          </a:p>
        </p:txBody>
      </p:sp>
      <p:pic>
        <p:nvPicPr>
          <p:cNvPr id="3074" name="Picture 2" descr="Recent advances in cancer treatments">
            <a:extLst>
              <a:ext uri="{FF2B5EF4-FFF2-40B4-BE49-F238E27FC236}">
                <a16:creationId xmlns:a16="http://schemas.microsoft.com/office/drawing/2014/main" id="{6AC00D51-32C2-DF0A-7125-A92B9ACD9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668" y="25782"/>
            <a:ext cx="2775926" cy="14523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7 Ways to Improve Your Eyesight With NO EFFORT - Healthy Habits">
            <a:extLst>
              <a:ext uri="{FF2B5EF4-FFF2-40B4-BE49-F238E27FC236}">
                <a16:creationId xmlns:a16="http://schemas.microsoft.com/office/drawing/2014/main" id="{3F4AD1E6-5828-C6D4-B93D-080E0917E0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402" y="4048483"/>
            <a:ext cx="2806581" cy="18710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outhern Women and Heart Disease: Why Gender Matters - Woman's Foundation">
            <a:extLst>
              <a:ext uri="{FF2B5EF4-FFF2-40B4-BE49-F238E27FC236}">
                <a16:creationId xmlns:a16="http://schemas.microsoft.com/office/drawing/2014/main" id="{8B50042B-7ACE-7802-8D73-632E27F788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1721" y="1671356"/>
            <a:ext cx="2957262" cy="194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3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B449F-51E4-40AB-4FD5-99C8074EF7E5}"/>
              </a:ext>
            </a:extLst>
          </p:cNvPr>
          <p:cNvSpPr>
            <a:spLocks noGrp="1"/>
          </p:cNvSpPr>
          <p:nvPr>
            <p:ph type="title"/>
          </p:nvPr>
        </p:nvSpPr>
        <p:spPr>
          <a:xfrm>
            <a:off x="252560" y="186022"/>
            <a:ext cx="3049568" cy="640698"/>
          </a:xfrm>
        </p:spPr>
        <p:txBody>
          <a:bodyPr/>
          <a:lstStyle/>
          <a:p>
            <a:r>
              <a:rPr lang="en-US" dirty="0">
                <a:solidFill>
                  <a:schemeClr val="tx1"/>
                </a:solidFill>
              </a:rPr>
              <a:t>DISEASE TREAMENT</a:t>
            </a:r>
          </a:p>
        </p:txBody>
      </p:sp>
      <p:sp>
        <p:nvSpPr>
          <p:cNvPr id="10" name="Date Placeholder 9">
            <a:extLst>
              <a:ext uri="{FF2B5EF4-FFF2-40B4-BE49-F238E27FC236}">
                <a16:creationId xmlns:a16="http://schemas.microsoft.com/office/drawing/2014/main" id="{96C8A0A5-8F4C-8CC4-1539-AE82069637A1}"/>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E8654CE3-3EC9-50C6-DE63-FB3627B7E5FF}"/>
              </a:ext>
            </a:extLst>
          </p:cNvPr>
          <p:cNvSpPr>
            <a:spLocks noGrp="1"/>
          </p:cNvSpPr>
          <p:nvPr>
            <p:ph type="ftr" sz="quarter" idx="3"/>
          </p:nvPr>
        </p:nvSpPr>
        <p:spPr/>
        <p:txBody>
          <a:bodyPr/>
          <a:lstStyle/>
          <a:p>
            <a:r>
              <a:rPr lang="en-US"/>
              <a:t>Pitch deck</a:t>
            </a:r>
            <a:endParaRPr lang="en-US" dirty="0"/>
          </a:p>
        </p:txBody>
      </p:sp>
      <p:sp>
        <p:nvSpPr>
          <p:cNvPr id="12" name="Slide Number Placeholder 11">
            <a:extLst>
              <a:ext uri="{FF2B5EF4-FFF2-40B4-BE49-F238E27FC236}">
                <a16:creationId xmlns:a16="http://schemas.microsoft.com/office/drawing/2014/main" id="{553F7578-ED4E-C2D8-898C-5534B12C22C6}"/>
              </a:ext>
            </a:extLst>
          </p:cNvPr>
          <p:cNvSpPr>
            <a:spLocks noGrp="1"/>
          </p:cNvSpPr>
          <p:nvPr>
            <p:ph type="sldNum" sz="quarter" idx="4"/>
          </p:nvPr>
        </p:nvSpPr>
        <p:spPr/>
        <p:txBody>
          <a:bodyPr/>
          <a:lstStyle/>
          <a:p>
            <a:fld id="{EA87306C-81BA-4795-A5CA-9392456A8C1E}" type="slidenum">
              <a:rPr lang="en-US" smtClean="0"/>
              <a:pPr/>
              <a:t>7</a:t>
            </a:fld>
            <a:endParaRPr lang="en-US" dirty="0"/>
          </a:p>
        </p:txBody>
      </p:sp>
      <p:sp>
        <p:nvSpPr>
          <p:cNvPr id="14" name="TextBox 13">
            <a:extLst>
              <a:ext uri="{FF2B5EF4-FFF2-40B4-BE49-F238E27FC236}">
                <a16:creationId xmlns:a16="http://schemas.microsoft.com/office/drawing/2014/main" id="{3249FC7E-3C93-883D-56EF-D5FDCF126149}"/>
              </a:ext>
            </a:extLst>
          </p:cNvPr>
          <p:cNvSpPr txBox="1"/>
          <p:nvPr/>
        </p:nvSpPr>
        <p:spPr>
          <a:xfrm>
            <a:off x="45835" y="922548"/>
            <a:ext cx="6129230" cy="4247317"/>
          </a:xfrm>
          <a:prstGeom prst="rect">
            <a:avLst/>
          </a:prstGeom>
          <a:noFill/>
        </p:spPr>
        <p:txBody>
          <a:bodyPr wrap="square">
            <a:spAutoFit/>
          </a:bodyPr>
          <a:lstStyle/>
          <a:p>
            <a:pPr algn="l"/>
            <a:endParaRPr lang="en-US" b="1" i="0" dirty="0">
              <a:solidFill>
                <a:srgbClr val="292C33"/>
              </a:solidFill>
              <a:effectLst/>
              <a:latin typeface="Montserrat" panose="020B0604020202020204" pitchFamily="2" charset="0"/>
            </a:endParaRPr>
          </a:p>
          <a:p>
            <a:pPr algn="l"/>
            <a:r>
              <a:rPr lang="en-US" b="1" i="0" dirty="0">
                <a:solidFill>
                  <a:srgbClr val="292C33"/>
                </a:solidFill>
                <a:effectLst/>
                <a:latin typeface="Montserrat" panose="020B0604020202020204" pitchFamily="2" charset="0"/>
              </a:rPr>
              <a:t>Improving Digestion</a:t>
            </a:r>
          </a:p>
          <a:p>
            <a:pPr algn="l"/>
            <a:r>
              <a:rPr lang="en-US" b="0" i="0" dirty="0">
                <a:solidFill>
                  <a:srgbClr val="444444"/>
                </a:solidFill>
                <a:effectLst/>
                <a:latin typeface="Lato" panose="020F0502020204030203" pitchFamily="34" charset="0"/>
              </a:rPr>
              <a:t>Healthy foods that possess properties to encourage the natural growth of beneficial gut bacteria are called Prebiotics.</a:t>
            </a:r>
          </a:p>
          <a:p>
            <a:pPr algn="l"/>
            <a:r>
              <a:rPr lang="en-US" b="0" i="0" dirty="0">
                <a:solidFill>
                  <a:srgbClr val="444444"/>
                </a:solidFill>
                <a:effectLst/>
                <a:latin typeface="Lato" panose="020F0502020204030203" pitchFamily="34" charset="0"/>
              </a:rPr>
              <a:t>Cruciferous microgreens (broccoli and cabbage) are prebiotics </a:t>
            </a:r>
            <a:r>
              <a:rPr lang="en-US" b="0" i="0" u="none" strike="noStrike" dirty="0">
                <a:solidFill>
                  <a:srgbClr val="49C610"/>
                </a:solidFill>
                <a:effectLst/>
                <a:latin typeface="Lato" panose="020F0502020204030203" pitchFamily="34" charset="0"/>
                <a:hlinkClick r:id="rId2"/>
              </a:rPr>
              <a:t>proven</a:t>
            </a:r>
            <a:r>
              <a:rPr lang="en-US" b="0" i="0" dirty="0">
                <a:solidFill>
                  <a:srgbClr val="444444"/>
                </a:solidFill>
                <a:effectLst/>
                <a:latin typeface="Lato" panose="020F0502020204030203" pitchFamily="34" charset="0"/>
              </a:rPr>
              <a:t> to improve the body’s natural resistance to invading pathogens.</a:t>
            </a:r>
          </a:p>
          <a:p>
            <a:pPr algn="l"/>
            <a:endParaRPr lang="en-US" b="0" i="0" dirty="0">
              <a:solidFill>
                <a:srgbClr val="444444"/>
              </a:solidFill>
              <a:effectLst/>
              <a:latin typeface="Lato" panose="020F0502020204030203" pitchFamily="34" charset="0"/>
            </a:endParaRPr>
          </a:p>
          <a:p>
            <a:pPr algn="l"/>
            <a:r>
              <a:rPr lang="en-US" b="1" i="0" dirty="0">
                <a:solidFill>
                  <a:srgbClr val="292C33"/>
                </a:solidFill>
                <a:effectLst/>
                <a:latin typeface="Montserrat" panose="020B0604020202020204" pitchFamily="2" charset="0"/>
              </a:rPr>
              <a:t>Lowering Cholesterol</a:t>
            </a:r>
          </a:p>
          <a:p>
            <a:pPr algn="l"/>
            <a:r>
              <a:rPr lang="en-US" b="0" i="0" dirty="0">
                <a:solidFill>
                  <a:srgbClr val="444444"/>
                </a:solidFill>
                <a:effectLst/>
                <a:latin typeface="Lato" panose="020F0502020204030203" pitchFamily="34" charset="0"/>
              </a:rPr>
              <a:t>Researchers found that eating red cabbage microgreens can lower LDL cholesterol and triacylglycerol levels.</a:t>
            </a:r>
          </a:p>
          <a:p>
            <a:pPr algn="l"/>
            <a:r>
              <a:rPr lang="en-US" b="0" i="0" dirty="0">
                <a:solidFill>
                  <a:srgbClr val="444444"/>
                </a:solidFill>
                <a:effectLst/>
                <a:latin typeface="Lato" panose="020F0502020204030203" pitchFamily="34" charset="0"/>
              </a:rPr>
              <a:t>Their </a:t>
            </a:r>
            <a:r>
              <a:rPr lang="en-US" b="0" i="0" u="none" strike="noStrike" dirty="0">
                <a:solidFill>
                  <a:srgbClr val="49C610"/>
                </a:solidFill>
                <a:effectLst/>
                <a:latin typeface="Lato" panose="020F0502020204030203" pitchFamily="34" charset="0"/>
                <a:hlinkClick r:id="rId3"/>
              </a:rPr>
              <a:t>data</a:t>
            </a:r>
            <a:r>
              <a:rPr lang="en-US" b="0" i="0" dirty="0">
                <a:solidFill>
                  <a:srgbClr val="444444"/>
                </a:solidFill>
                <a:effectLst/>
                <a:latin typeface="Lato" panose="020F0502020204030203" pitchFamily="34" charset="0"/>
              </a:rPr>
              <a:t> further suggested that microgreens can help to control weight and may protect against cardiovascular disease, the leading cause of death in America.</a:t>
            </a:r>
          </a:p>
        </p:txBody>
      </p:sp>
      <p:pic>
        <p:nvPicPr>
          <p:cNvPr id="2050" name="Picture 2" descr="Microgreens: 101 - Philippines Aqua-Hydroponic Prime Ventures Corporation">
            <a:extLst>
              <a:ext uri="{FF2B5EF4-FFF2-40B4-BE49-F238E27FC236}">
                <a16:creationId xmlns:a16="http://schemas.microsoft.com/office/drawing/2014/main" id="{9364ED64-18F9-3015-91BD-9F61468BE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007" y="68752"/>
            <a:ext cx="4751386" cy="2355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high cholesterol? | Iran Darouk">
            <a:extLst>
              <a:ext uri="{FF2B5EF4-FFF2-40B4-BE49-F238E27FC236}">
                <a16:creationId xmlns:a16="http://schemas.microsoft.com/office/drawing/2014/main" id="{BFFD8804-9D71-DEDA-1AC0-D57F687433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567" y="2662943"/>
            <a:ext cx="2915151" cy="19434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gestion: Which beverages keep your digestion healthy - lifealth">
            <a:extLst>
              <a:ext uri="{FF2B5EF4-FFF2-40B4-BE49-F238E27FC236}">
                <a16:creationId xmlns:a16="http://schemas.microsoft.com/office/drawing/2014/main" id="{3884AEC8-9A68-0160-B177-342098D24B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567" y="4674712"/>
            <a:ext cx="2915151" cy="21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10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777C-B14E-F1F0-EA68-E79BC7B5A347}"/>
              </a:ext>
            </a:extLst>
          </p:cNvPr>
          <p:cNvSpPr>
            <a:spLocks noGrp="1"/>
          </p:cNvSpPr>
          <p:nvPr>
            <p:ph type="title"/>
          </p:nvPr>
        </p:nvSpPr>
        <p:spPr/>
        <p:txBody>
          <a:bodyPr/>
          <a:lstStyle/>
          <a:p>
            <a:r>
              <a:rPr lang="en-US" dirty="0"/>
              <a:t>HOW MICROGREENS ARE GROWN</a:t>
            </a:r>
          </a:p>
        </p:txBody>
      </p:sp>
      <p:sp>
        <p:nvSpPr>
          <p:cNvPr id="10" name="Picture Placeholder 9">
            <a:extLst>
              <a:ext uri="{FF2B5EF4-FFF2-40B4-BE49-F238E27FC236}">
                <a16:creationId xmlns:a16="http://schemas.microsoft.com/office/drawing/2014/main" id="{4406C0E7-329C-3840-81AF-FF26AB5CAC29}"/>
              </a:ext>
            </a:extLst>
          </p:cNvPr>
          <p:cNvSpPr>
            <a:spLocks noGrp="1"/>
          </p:cNvSpPr>
          <p:nvPr>
            <p:ph type="pic" sz="quarter" idx="10"/>
          </p:nvPr>
        </p:nvSpPr>
        <p:spPr/>
      </p:sp>
      <p:sp>
        <p:nvSpPr>
          <p:cNvPr id="14" name="TextBox 13">
            <a:extLst>
              <a:ext uri="{FF2B5EF4-FFF2-40B4-BE49-F238E27FC236}">
                <a16:creationId xmlns:a16="http://schemas.microsoft.com/office/drawing/2014/main" id="{54E33DFF-1DF2-836D-D775-C171697D569D}"/>
              </a:ext>
            </a:extLst>
          </p:cNvPr>
          <p:cNvSpPr txBox="1"/>
          <p:nvPr/>
        </p:nvSpPr>
        <p:spPr>
          <a:xfrm>
            <a:off x="445169" y="1143060"/>
            <a:ext cx="5650831" cy="4148508"/>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1-1/2-1oz of non-GMO seeds (Kale, Sunflower, Broccoli, Radish, Pea,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spread</a:t>
            </a:r>
            <a:r>
              <a:rPr lang="en-US" sz="1800" dirty="0">
                <a:effectLst/>
                <a:latin typeface="Calibri" panose="020F0502020204030204" pitchFamily="34" charset="0"/>
                <a:ea typeface="Calibri" panose="020F0502020204030204" pitchFamily="34" charset="0"/>
                <a:cs typeface="Times New Roman" panose="02020603050405020304" pitchFamily="18" charset="0"/>
              </a:rPr>
              <a:t> over a bed of organic soil.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2-Trays are watered and left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promote germination of seeds.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-Once germination begins trays are placed under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grow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lights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 climate-controlled facility for one week.</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4</a:t>
            </a:r>
            <a:r>
              <a:rPr lang="en-US" sz="1800" dirty="0">
                <a:effectLst/>
                <a:latin typeface="Calibri" panose="020F0502020204030204" pitchFamily="34" charset="0"/>
                <a:ea typeface="Calibri" panose="020F0502020204030204" pitchFamily="34" charset="0"/>
                <a:cs typeface="Times New Roman" panose="02020603050405020304" pitchFamily="18" charset="0"/>
              </a:rPr>
              <a:t>-After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one-week </a:t>
            </a:r>
            <a:r>
              <a:rPr lang="en-US" sz="1800" dirty="0">
                <a:effectLst/>
                <a:latin typeface="Calibri" panose="020F0502020204030204" pitchFamily="34" charset="0"/>
                <a:ea typeface="Calibri" panose="020F0502020204030204" pitchFamily="34" charset="0"/>
                <a:cs typeface="Times New Roman" panose="02020603050405020304" pitchFamily="18" charset="0"/>
              </a:rPr>
              <a:t>plants are sprouting leaves and are ready for harvest.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5-Plants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harvested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packaged for same day delivery.</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6-Old soil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not re-used (unless growing wheat grass) and is composted.  </a:t>
            </a:r>
          </a:p>
        </p:txBody>
      </p:sp>
      <p:pic>
        <p:nvPicPr>
          <p:cNvPr id="1028" name="Picture 4" descr="Commercial Microgreens Operation - Curtis Stone w/ Chris Thoreau ...">
            <a:extLst>
              <a:ext uri="{FF2B5EF4-FFF2-40B4-BE49-F238E27FC236}">
                <a16:creationId xmlns:a16="http://schemas.microsoft.com/office/drawing/2014/main" id="{6D8FC304-DD6C-EE2F-CDDC-73A3C6A2E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661" y="89535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ear-Round Microgreens Production for Profit | Johnny's Selected Seeds">
            <a:extLst>
              <a:ext uri="{FF2B5EF4-FFF2-40B4-BE49-F238E27FC236}">
                <a16:creationId xmlns:a16="http://schemas.microsoft.com/office/drawing/2014/main" id="{F82D19B6-22DA-70B8-6180-DD668A05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761" y="3581400"/>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8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a:xfrm>
            <a:off x="1858287" y="330263"/>
            <a:ext cx="3049568" cy="640698"/>
          </a:xfrm>
        </p:spPr>
        <p:txBody>
          <a:bodyPr/>
          <a:lstStyle/>
          <a:p>
            <a:r>
              <a:rPr lang="en-US" sz="2400" dirty="0">
                <a:effectLst/>
                <a:latin typeface="Calibri Light" panose="020F0302020204030204" pitchFamily="34" charset="0"/>
                <a:ea typeface="Calibri" panose="020F0502020204030204" pitchFamily="34" charset="0"/>
                <a:cs typeface="Times New Roman" panose="02020603050405020304" pitchFamily="18" charset="0"/>
              </a:rPr>
              <a:t>SETUP</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6" name="Date Placeholder 25">
            <a:extLst>
              <a:ext uri="{FF2B5EF4-FFF2-40B4-BE49-F238E27FC236}">
                <a16:creationId xmlns:a16="http://schemas.microsoft.com/office/drawing/2014/main" id="{56EA46CF-9FAA-46C0-BD37-C79A26B75D16}"/>
              </a:ext>
            </a:extLst>
          </p:cNvPr>
          <p:cNvSpPr>
            <a:spLocks noGrp="1"/>
          </p:cNvSpPr>
          <p:nvPr>
            <p:ph type="dt" sz="half" idx="2"/>
          </p:nvPr>
        </p:nvSpPr>
        <p:spPr>
          <a:xfrm>
            <a:off x="838200" y="6356350"/>
            <a:ext cx="1590675" cy="365125"/>
          </a:xfrm>
        </p:spPr>
        <p:txBody>
          <a:bodyPr/>
          <a:lstStyle/>
          <a:p>
            <a:r>
              <a:rPr lang="en-US" dirty="0"/>
              <a:t>20XX</a:t>
            </a:r>
          </a:p>
        </p:txBody>
      </p:sp>
      <p:sp>
        <p:nvSpPr>
          <p:cNvPr id="27" name="Footer Placeholder 26">
            <a:extLst>
              <a:ext uri="{FF2B5EF4-FFF2-40B4-BE49-F238E27FC236}">
                <a16:creationId xmlns:a16="http://schemas.microsoft.com/office/drawing/2014/main" id="{CA8CE3DC-A478-4227-82A4-F4E05F737AA4}"/>
              </a:ext>
            </a:extLst>
          </p:cNvPr>
          <p:cNvSpPr>
            <a:spLocks noGrp="1"/>
          </p:cNvSpPr>
          <p:nvPr>
            <p:ph type="ftr" sz="quarter" idx="3"/>
          </p:nvPr>
        </p:nvSpPr>
        <p:spPr>
          <a:xfrm>
            <a:off x="6473608" y="6356350"/>
            <a:ext cx="2743200" cy="365125"/>
          </a:xfrm>
        </p:spPr>
        <p:txBody>
          <a:bodyPr/>
          <a:lstStyle/>
          <a:p>
            <a:r>
              <a:rPr lang="en-US" dirty="0"/>
              <a:t>Pitch deck</a:t>
            </a:r>
          </a:p>
        </p:txBody>
      </p:sp>
      <p:sp>
        <p:nvSpPr>
          <p:cNvPr id="28" name="Slide Number Placeholder 27">
            <a:extLst>
              <a:ext uri="{FF2B5EF4-FFF2-40B4-BE49-F238E27FC236}">
                <a16:creationId xmlns:a16="http://schemas.microsoft.com/office/drawing/2014/main" id="{1FFD6689-1CFE-4E13-B717-1E5B52BDCFCD}"/>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9</a:t>
            </a:fld>
            <a:endParaRPr lang="en-US" dirty="0"/>
          </a:p>
        </p:txBody>
      </p:sp>
      <p:sp>
        <p:nvSpPr>
          <p:cNvPr id="29" name="Rectangle 14">
            <a:extLst>
              <a:ext uri="{FF2B5EF4-FFF2-40B4-BE49-F238E27FC236}">
                <a16:creationId xmlns:a16="http://schemas.microsoft.com/office/drawing/2014/main" id="{C7070E84-7C6C-417F-AB09-EC34EAFFD611}"/>
              </a:ext>
              <a:ext uri="{C183D7F6-B498-43B3-948B-1728B52AA6E4}">
                <adec:decorative xmlns:adec="http://schemas.microsoft.com/office/drawing/2017/decorative" val="1"/>
              </a:ext>
            </a:extLst>
          </p:cNvPr>
          <p:cNvSpPr/>
          <p:nvPr/>
        </p:nvSpPr>
        <p:spPr>
          <a:xfrm>
            <a:off x="2868509" y="-561975"/>
            <a:ext cx="2488981" cy="4556979"/>
          </a:xfrm>
          <a:custGeom>
            <a:avLst/>
            <a:gdLst>
              <a:gd name="connsiteX0" fmla="*/ 0 w 8808322"/>
              <a:gd name="connsiteY0" fmla="*/ 0 h 6858000"/>
              <a:gd name="connsiteX1" fmla="*/ 8808322 w 8808322"/>
              <a:gd name="connsiteY1" fmla="*/ 0 h 6858000"/>
              <a:gd name="connsiteX2" fmla="*/ 8808322 w 8808322"/>
              <a:gd name="connsiteY2" fmla="*/ 6858000 h 6858000"/>
              <a:gd name="connsiteX3" fmla="*/ 0 w 8808322"/>
              <a:gd name="connsiteY3" fmla="*/ 6858000 h 6858000"/>
              <a:gd name="connsiteX4" fmla="*/ 0 w 8808322"/>
              <a:gd name="connsiteY4" fmla="*/ 0 h 6858000"/>
              <a:gd name="connsiteX0" fmla="*/ 398 w 8808720"/>
              <a:gd name="connsiteY0" fmla="*/ 0 h 6858000"/>
              <a:gd name="connsiteX1" fmla="*/ 8808720 w 8808720"/>
              <a:gd name="connsiteY1" fmla="*/ 0 h 6858000"/>
              <a:gd name="connsiteX2" fmla="*/ 8808720 w 8808720"/>
              <a:gd name="connsiteY2" fmla="*/ 6858000 h 6858000"/>
              <a:gd name="connsiteX3" fmla="*/ 398 w 8808720"/>
              <a:gd name="connsiteY3" fmla="*/ 6858000 h 6858000"/>
              <a:gd name="connsiteX4" fmla="*/ 0 w 8808720"/>
              <a:gd name="connsiteY4" fmla="*/ 1417320 h 6858000"/>
              <a:gd name="connsiteX5" fmla="*/ 398 w 8808720"/>
              <a:gd name="connsiteY5"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101918 w 8910240"/>
              <a:gd name="connsiteY0" fmla="*/ 0 h 6858000"/>
              <a:gd name="connsiteX1" fmla="*/ 8910240 w 8910240"/>
              <a:gd name="connsiteY1" fmla="*/ 0 h 6858000"/>
              <a:gd name="connsiteX2" fmla="*/ 8910240 w 8910240"/>
              <a:gd name="connsiteY2" fmla="*/ 6858000 h 6858000"/>
              <a:gd name="connsiteX3" fmla="*/ 101918 w 8910240"/>
              <a:gd name="connsiteY3" fmla="*/ 6858000 h 6858000"/>
              <a:gd name="connsiteX4" fmla="*/ 101520 w 8910240"/>
              <a:gd name="connsiteY4" fmla="*/ 1417320 h 6858000"/>
              <a:gd name="connsiteX5" fmla="*/ 1549320 w 8910240"/>
              <a:gd name="connsiteY5" fmla="*/ 1417320 h 6858000"/>
              <a:gd name="connsiteX6" fmla="*/ 1541700 w 8910240"/>
              <a:gd name="connsiteY6" fmla="*/ 822960 h 6858000"/>
              <a:gd name="connsiteX7" fmla="*/ 109140 w 8910240"/>
              <a:gd name="connsiteY7" fmla="*/ 822960 h 6858000"/>
              <a:gd name="connsiteX8" fmla="*/ 101918 w 8910240"/>
              <a:gd name="connsiteY8" fmla="*/ 0 h 6858000"/>
              <a:gd name="connsiteX0" fmla="*/ 607 w 8808929"/>
              <a:gd name="connsiteY0" fmla="*/ 0 h 6858000"/>
              <a:gd name="connsiteX1" fmla="*/ 8808929 w 8808929"/>
              <a:gd name="connsiteY1" fmla="*/ 0 h 6858000"/>
              <a:gd name="connsiteX2" fmla="*/ 8808929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8808929"/>
              <a:gd name="connsiteY0" fmla="*/ 0 h 6858000"/>
              <a:gd name="connsiteX1" fmla="*/ 8808929 w 8808929"/>
              <a:gd name="connsiteY1" fmla="*/ 0 h 6858000"/>
              <a:gd name="connsiteX2" fmla="*/ 3366072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3376958"/>
              <a:gd name="connsiteY0" fmla="*/ 0 h 6858000"/>
              <a:gd name="connsiteX1" fmla="*/ 3376958 w 3376958"/>
              <a:gd name="connsiteY1" fmla="*/ 0 h 6858000"/>
              <a:gd name="connsiteX2" fmla="*/ 3366072 w 3376958"/>
              <a:gd name="connsiteY2" fmla="*/ 6858000 h 6858000"/>
              <a:gd name="connsiteX3" fmla="*/ 607 w 3376958"/>
              <a:gd name="connsiteY3" fmla="*/ 6858000 h 6858000"/>
              <a:gd name="connsiteX4" fmla="*/ 209 w 3376958"/>
              <a:gd name="connsiteY4" fmla="*/ 1417320 h 6858000"/>
              <a:gd name="connsiteX5" fmla="*/ 1448009 w 3376958"/>
              <a:gd name="connsiteY5" fmla="*/ 1417320 h 6858000"/>
              <a:gd name="connsiteX6" fmla="*/ 1440389 w 3376958"/>
              <a:gd name="connsiteY6" fmla="*/ 822960 h 6858000"/>
              <a:gd name="connsiteX7" fmla="*/ 7829 w 3376958"/>
              <a:gd name="connsiteY7" fmla="*/ 822960 h 6858000"/>
              <a:gd name="connsiteX8" fmla="*/ 607 w 3376958"/>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958" h="6858000">
                <a:moveTo>
                  <a:pt x="607" y="0"/>
                </a:moveTo>
                <a:lnTo>
                  <a:pt x="3376958" y="0"/>
                </a:lnTo>
                <a:cubicBezTo>
                  <a:pt x="3373329" y="2286000"/>
                  <a:pt x="3369701" y="4572000"/>
                  <a:pt x="3366072" y="6858000"/>
                </a:cubicBezTo>
                <a:lnTo>
                  <a:pt x="607" y="6858000"/>
                </a:lnTo>
                <a:cubicBezTo>
                  <a:pt x="474" y="5044440"/>
                  <a:pt x="342" y="3230880"/>
                  <a:pt x="209" y="1417320"/>
                </a:cubicBezTo>
                <a:cubicBezTo>
                  <a:pt x="-1127" y="1400810"/>
                  <a:pt x="1470803" y="1409700"/>
                  <a:pt x="1448009" y="1417320"/>
                </a:cubicBezTo>
                <a:cubicBezTo>
                  <a:pt x="1444199" y="1253490"/>
                  <a:pt x="1453023" y="1028700"/>
                  <a:pt x="1440389" y="822960"/>
                </a:cubicBezTo>
                <a:lnTo>
                  <a:pt x="7829" y="822960"/>
                </a:lnTo>
                <a:cubicBezTo>
                  <a:pt x="4085" y="533400"/>
                  <a:pt x="-1933" y="316230"/>
                  <a:pt x="607" y="0"/>
                </a:cubicBezTo>
                <a:close/>
              </a:path>
            </a:pathLst>
          </a:cu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07F52C54-C786-65D6-79D0-609E3393CD70}"/>
              </a:ext>
            </a:extLst>
          </p:cNvPr>
          <p:cNvSpPr>
            <a:spLocks noGrp="1"/>
          </p:cNvSpPr>
          <p:nvPr>
            <p:ph type="body" sz="quarter" idx="16"/>
          </p:nvPr>
        </p:nvSpPr>
        <p:spPr/>
        <p:txBody>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SETUP</a:t>
            </a:r>
          </a:p>
        </p:txBody>
      </p:sp>
      <p:sp>
        <p:nvSpPr>
          <p:cNvPr id="5" name="Text Placeholder 4">
            <a:extLst>
              <a:ext uri="{FF2B5EF4-FFF2-40B4-BE49-F238E27FC236}">
                <a16:creationId xmlns:a16="http://schemas.microsoft.com/office/drawing/2014/main" id="{2FE60023-E643-2913-F1BD-4D9CD9D34DB7}"/>
              </a:ext>
            </a:extLst>
          </p:cNvPr>
          <p:cNvSpPr>
            <a:spLocks noGrp="1"/>
          </p:cNvSpPr>
          <p:nvPr>
            <p:ph type="body" sz="quarter" idx="12"/>
          </p:nvPr>
        </p:nvSpPr>
        <p:spPr>
          <a:xfrm>
            <a:off x="7822086" y="1206225"/>
            <a:ext cx="3421103" cy="5013600"/>
          </a:xfrm>
        </p:spPr>
        <p:txBody>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-Trays are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$25 per tray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(about one pound of microgreens).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-Harvested “trays” are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ordered 10 days in advance</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then picked up at specified days and locations (same day harvest).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-Clients place orders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online</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or may use a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QR</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codes.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098" name="Picture 2" descr="Q&amp;A WITH MARY ACKLEY, THE QUEEN OF MICROGREENS - Garden Hero">
            <a:extLst>
              <a:ext uri="{FF2B5EF4-FFF2-40B4-BE49-F238E27FC236}">
                <a16:creationId xmlns:a16="http://schemas.microsoft.com/office/drawing/2014/main" id="{40DFE5F1-B581-9712-DB18-84977B2CD77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4167" r="14167"/>
          <a:stretch>
            <a:fillRect/>
          </a:stretch>
        </p:blipFill>
        <p:spPr bwMode="auto">
          <a:xfrm>
            <a:off x="26739" y="233756"/>
            <a:ext cx="2545969" cy="25781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rganic Hydro : microgreens">
            <a:extLst>
              <a:ext uri="{FF2B5EF4-FFF2-40B4-BE49-F238E27FC236}">
                <a16:creationId xmlns:a16="http://schemas.microsoft.com/office/drawing/2014/main" id="{EED457F7-D395-1869-DB47-E46FC266E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842" y="970961"/>
            <a:ext cx="3327662" cy="41560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icrogreens Packaging | Microgreens, Vegetable packaging, Growing ...">
            <a:extLst>
              <a:ext uri="{FF2B5EF4-FFF2-40B4-BE49-F238E27FC236}">
                <a16:creationId xmlns:a16="http://schemas.microsoft.com/office/drawing/2014/main" id="{2820E4E7-3223-15B1-F770-793E1AC0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6" y="2969450"/>
            <a:ext cx="3181967" cy="318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59002"/>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39292-23DE-4FBC-B000-AFED89AC64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3.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{75739C36-7A65-42FC-8C49-65CDE4B28D5A}tf16411175_win32</Template>
  <TotalTime>525</TotalTime>
  <Words>1424</Words>
  <Application>Microsoft Office PowerPoint</Application>
  <PresentationFormat>Widescreen</PresentationFormat>
  <Paragraphs>194</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helvetica-w01-light</vt:lpstr>
      <vt:lpstr>Lato</vt:lpstr>
      <vt:lpstr>Montserrat</vt:lpstr>
      <vt:lpstr>Tenorite </vt:lpstr>
      <vt:lpstr>Tenorite Bold</vt:lpstr>
      <vt:lpstr>var(--ricos-custom-p-font-family,unset)</vt:lpstr>
      <vt:lpstr>Office Theme</vt:lpstr>
      <vt:lpstr>MICROGREENS</vt:lpstr>
      <vt:lpstr>HEALTH BENEFITS OF MICROGREENS  </vt:lpstr>
      <vt:lpstr>FOOD SAFETY</vt:lpstr>
      <vt:lpstr>PowerPoint Presentation</vt:lpstr>
      <vt:lpstr>CONVENIENCE AND COST </vt:lpstr>
      <vt:lpstr>DISEASE TREATMENT</vt:lpstr>
      <vt:lpstr>DISEASE TREAMENT</vt:lpstr>
      <vt:lpstr>HOW MICROGREENS ARE GROWN</vt:lpstr>
      <vt:lpstr>SETUP </vt:lpstr>
      <vt:lpstr>OPERATIONS</vt:lpstr>
      <vt:lpstr>            SUPPLEMENTS</vt:lpstr>
      <vt:lpstr>SUMMARY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MICROGREENS</dc:title>
  <dc:creator>shane martin</dc:creator>
  <cp:lastModifiedBy>shane martin</cp:lastModifiedBy>
  <cp:revision>14</cp:revision>
  <dcterms:created xsi:type="dcterms:W3CDTF">2022-09-08T17:59:32Z</dcterms:created>
  <dcterms:modified xsi:type="dcterms:W3CDTF">2022-09-10T00:51:22Z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